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71" r:id="rId6"/>
    <p:sldId id="272" r:id="rId7"/>
    <p:sldId id="258" r:id="rId8"/>
    <p:sldId id="259" r:id="rId9"/>
    <p:sldId id="260" r:id="rId10"/>
    <p:sldId id="261" r:id="rId11"/>
    <p:sldId id="262" r:id="rId12"/>
    <p:sldId id="273" r:id="rId13"/>
    <p:sldId id="27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Canva Sans" panose="020B0604020202020204" charset="0"/>
      <p:regular r:id="rId19"/>
    </p:embeddedFont>
    <p:embeddedFont>
      <p:font typeface="Canva Sans Bold" panose="020B0604020202020204" charset="0"/>
      <p:regular r:id="rId20"/>
    </p:embeddedFont>
    <p:embeddedFont>
      <p:font typeface="Hagrid Text Bold" panose="020B0604020202020204" charset="0"/>
      <p:regular r:id="rId21"/>
    </p:embeddedFont>
    <p:embeddedFont>
      <p:font typeface="Proxima Nova" panose="020B0604020202020204" charset="0"/>
      <p:regular r:id="rId22"/>
    </p:embeddedFont>
    <p:embeddedFont>
      <p:font typeface="Proxima Nova Bold" panose="020B0604020202020204" charset="0"/>
      <p:regular r:id="rId23"/>
    </p:embeddedFont>
    <p:embeddedFont>
      <p:font typeface="Questrial" pitchFamily="2" charset="0"/>
      <p:regular r:id="rId24"/>
    </p:embeddedFont>
    <p:embeddedFont>
      <p:font typeface="TT Fors" panose="020B0604020202020204" charset="0"/>
      <p:regular r:id="rId25"/>
    </p:embeddedFont>
    <p:embeddedFont>
      <p:font typeface="TT Fors Bold" panose="020B0604020202020204" charset="0"/>
      <p:regular r:id="rId26"/>
    </p:embeddedFont>
    <p:embeddedFont>
      <p:font typeface="TT Hoves" panose="020B0604020202020204" charset="0"/>
      <p:regular r:id="rId27"/>
    </p:embeddedFont>
    <p:embeddedFont>
      <p:font typeface="TT Hoves Bold" panose="020B0604020202020204" charset="0"/>
      <p:regular r:id="rId28"/>
    </p:embeddedFont>
    <p:embeddedFont>
      <p:font typeface="TT Norms" panose="020B0604020202020204" charset="0"/>
      <p:regular r:id="rId29"/>
    </p:embeddedFont>
    <p:embeddedFont>
      <p:font typeface="TT Norms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6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7.sv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9.svg"/><Relationship Id="rId10" Type="http://schemas.openxmlformats.org/officeDocument/2006/relationships/image" Target="../media/image63.sv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917" y="5706884"/>
            <a:ext cx="2455744" cy="440969"/>
            <a:chOff x="0" y="0"/>
            <a:chExt cx="3274326" cy="587959"/>
          </a:xfrm>
        </p:grpSpPr>
        <p:sp>
          <p:nvSpPr>
            <p:cNvPr id="3" name="TextBox 3"/>
            <p:cNvSpPr txBox="1"/>
            <p:nvPr/>
          </p:nvSpPr>
          <p:spPr>
            <a:xfrm>
              <a:off x="800103" y="-57150"/>
              <a:ext cx="2474223" cy="578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User friendly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1641"/>
              <a:ext cx="566318" cy="566318"/>
            </a:xfrm>
            <a:custGeom>
              <a:avLst/>
              <a:gdLst/>
              <a:ahLst/>
              <a:cxnLst/>
              <a:rect l="l" t="t" r="r" b="b"/>
              <a:pathLst>
                <a:path w="566318" h="566318">
                  <a:moveTo>
                    <a:pt x="0" y="0"/>
                  </a:moveTo>
                  <a:lnTo>
                    <a:pt x="566318" y="0"/>
                  </a:lnTo>
                  <a:lnTo>
                    <a:pt x="566318" y="566318"/>
                  </a:lnTo>
                  <a:lnTo>
                    <a:pt x="0" y="566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7917" y="4087655"/>
            <a:ext cx="4560063" cy="440969"/>
            <a:chOff x="0" y="0"/>
            <a:chExt cx="6080085" cy="587959"/>
          </a:xfrm>
        </p:grpSpPr>
        <p:sp>
          <p:nvSpPr>
            <p:cNvPr id="6" name="TextBox 6"/>
            <p:cNvSpPr txBox="1"/>
            <p:nvPr/>
          </p:nvSpPr>
          <p:spPr>
            <a:xfrm>
              <a:off x="800103" y="-57150"/>
              <a:ext cx="5279982" cy="578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Modular and customizable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21641"/>
              <a:ext cx="566318" cy="566318"/>
            </a:xfrm>
            <a:custGeom>
              <a:avLst/>
              <a:gdLst/>
              <a:ahLst/>
              <a:cxnLst/>
              <a:rect l="l" t="t" r="r" b="b"/>
              <a:pathLst>
                <a:path w="566318" h="566318">
                  <a:moveTo>
                    <a:pt x="0" y="0"/>
                  </a:moveTo>
                  <a:lnTo>
                    <a:pt x="566318" y="0"/>
                  </a:lnTo>
                  <a:lnTo>
                    <a:pt x="566318" y="566318"/>
                  </a:lnTo>
                  <a:lnTo>
                    <a:pt x="0" y="566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77449" y="4087655"/>
            <a:ext cx="5166026" cy="440969"/>
            <a:chOff x="0" y="0"/>
            <a:chExt cx="6888035" cy="587959"/>
          </a:xfrm>
        </p:grpSpPr>
        <p:sp>
          <p:nvSpPr>
            <p:cNvPr id="9" name="TextBox 9"/>
            <p:cNvSpPr txBox="1"/>
            <p:nvPr/>
          </p:nvSpPr>
          <p:spPr>
            <a:xfrm>
              <a:off x="800103" y="-57150"/>
              <a:ext cx="6087932" cy="578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Real-time experimental control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1641"/>
              <a:ext cx="566318" cy="566318"/>
            </a:xfrm>
            <a:custGeom>
              <a:avLst/>
              <a:gdLst/>
              <a:ahLst/>
              <a:cxnLst/>
              <a:rect l="l" t="t" r="r" b="b"/>
              <a:pathLst>
                <a:path w="566318" h="566318">
                  <a:moveTo>
                    <a:pt x="0" y="0"/>
                  </a:moveTo>
                  <a:lnTo>
                    <a:pt x="566318" y="0"/>
                  </a:lnTo>
                  <a:lnTo>
                    <a:pt x="566318" y="566318"/>
                  </a:lnTo>
                  <a:lnTo>
                    <a:pt x="0" y="566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7917" y="4923016"/>
            <a:ext cx="2859345" cy="440969"/>
            <a:chOff x="0" y="0"/>
            <a:chExt cx="3812460" cy="587959"/>
          </a:xfrm>
        </p:grpSpPr>
        <p:sp>
          <p:nvSpPr>
            <p:cNvPr id="12" name="TextBox 12"/>
            <p:cNvSpPr txBox="1"/>
            <p:nvPr/>
          </p:nvSpPr>
          <p:spPr>
            <a:xfrm>
              <a:off x="800103" y="-57150"/>
              <a:ext cx="3012357" cy="578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Analysis-ready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21641"/>
              <a:ext cx="566318" cy="566318"/>
            </a:xfrm>
            <a:custGeom>
              <a:avLst/>
              <a:gdLst/>
              <a:ahLst/>
              <a:cxnLst/>
              <a:rect l="l" t="t" r="r" b="b"/>
              <a:pathLst>
                <a:path w="566318" h="566318">
                  <a:moveTo>
                    <a:pt x="0" y="0"/>
                  </a:moveTo>
                  <a:lnTo>
                    <a:pt x="566318" y="0"/>
                  </a:lnTo>
                  <a:lnTo>
                    <a:pt x="566318" y="566318"/>
                  </a:lnTo>
                  <a:lnTo>
                    <a:pt x="0" y="566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262834" y="3305965"/>
            <a:ext cx="6080641" cy="424739"/>
            <a:chOff x="0" y="0"/>
            <a:chExt cx="8107522" cy="566318"/>
          </a:xfrm>
        </p:grpSpPr>
        <p:sp>
          <p:nvSpPr>
            <p:cNvPr id="15" name="TextBox 15"/>
            <p:cNvSpPr txBox="1"/>
            <p:nvPr/>
          </p:nvSpPr>
          <p:spPr>
            <a:xfrm>
              <a:off x="734669" y="-57150"/>
              <a:ext cx="7372852" cy="578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Scalable to complex behavioral tasks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566318" cy="566318"/>
            </a:xfrm>
            <a:custGeom>
              <a:avLst/>
              <a:gdLst/>
              <a:ahLst/>
              <a:cxnLst/>
              <a:rect l="l" t="t" r="r" b="b"/>
              <a:pathLst>
                <a:path w="566318" h="566318">
                  <a:moveTo>
                    <a:pt x="0" y="0"/>
                  </a:moveTo>
                  <a:lnTo>
                    <a:pt x="566318" y="0"/>
                  </a:lnTo>
                  <a:lnTo>
                    <a:pt x="566318" y="566318"/>
                  </a:lnTo>
                  <a:lnTo>
                    <a:pt x="0" y="566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123692" y="4871524"/>
            <a:ext cx="3219784" cy="440969"/>
            <a:chOff x="0" y="0"/>
            <a:chExt cx="4293045" cy="587959"/>
          </a:xfrm>
        </p:grpSpPr>
        <p:sp>
          <p:nvSpPr>
            <p:cNvPr id="18" name="TextBox 18"/>
            <p:cNvSpPr txBox="1"/>
            <p:nvPr/>
          </p:nvSpPr>
          <p:spPr>
            <a:xfrm>
              <a:off x="800103" y="-57150"/>
              <a:ext cx="3492942" cy="578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Ecological design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21641"/>
              <a:ext cx="566318" cy="566318"/>
            </a:xfrm>
            <a:custGeom>
              <a:avLst/>
              <a:gdLst/>
              <a:ahLst/>
              <a:cxnLst/>
              <a:rect l="l" t="t" r="r" b="b"/>
              <a:pathLst>
                <a:path w="566318" h="566318">
                  <a:moveTo>
                    <a:pt x="0" y="0"/>
                  </a:moveTo>
                  <a:lnTo>
                    <a:pt x="566318" y="0"/>
                  </a:lnTo>
                  <a:lnTo>
                    <a:pt x="566318" y="566318"/>
                  </a:lnTo>
                  <a:lnTo>
                    <a:pt x="0" y="566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894815" y="5664918"/>
            <a:ext cx="2448661" cy="440969"/>
            <a:chOff x="0" y="0"/>
            <a:chExt cx="3264881" cy="587959"/>
          </a:xfrm>
        </p:grpSpPr>
        <p:sp>
          <p:nvSpPr>
            <p:cNvPr id="21" name="TextBox 21"/>
            <p:cNvSpPr txBox="1"/>
            <p:nvPr/>
          </p:nvSpPr>
          <p:spPr>
            <a:xfrm>
              <a:off x="800103" y="-57150"/>
              <a:ext cx="2464779" cy="578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Rapid setup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21641"/>
              <a:ext cx="566318" cy="566318"/>
            </a:xfrm>
            <a:custGeom>
              <a:avLst/>
              <a:gdLst/>
              <a:ahLst/>
              <a:cxnLst/>
              <a:rect l="l" t="t" r="r" b="b"/>
              <a:pathLst>
                <a:path w="566318" h="566318">
                  <a:moveTo>
                    <a:pt x="0" y="0"/>
                  </a:moveTo>
                  <a:lnTo>
                    <a:pt x="566318" y="0"/>
                  </a:lnTo>
                  <a:lnTo>
                    <a:pt x="566318" y="566318"/>
                  </a:lnTo>
                  <a:lnTo>
                    <a:pt x="0" y="566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7917" y="3305965"/>
            <a:ext cx="5999603" cy="440969"/>
            <a:chOff x="0" y="0"/>
            <a:chExt cx="7999471" cy="587959"/>
          </a:xfrm>
        </p:grpSpPr>
        <p:sp>
          <p:nvSpPr>
            <p:cNvPr id="24" name="TextBox 24"/>
            <p:cNvSpPr txBox="1"/>
            <p:nvPr/>
          </p:nvSpPr>
          <p:spPr>
            <a:xfrm>
              <a:off x="800103" y="-57150"/>
              <a:ext cx="7199368" cy="578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24/7 Home cage monitoring system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21641"/>
              <a:ext cx="566318" cy="566318"/>
            </a:xfrm>
            <a:custGeom>
              <a:avLst/>
              <a:gdLst/>
              <a:ahLst/>
              <a:cxnLst/>
              <a:rect l="l" t="t" r="r" b="b"/>
              <a:pathLst>
                <a:path w="566318" h="566318">
                  <a:moveTo>
                    <a:pt x="0" y="0"/>
                  </a:moveTo>
                  <a:lnTo>
                    <a:pt x="566318" y="0"/>
                  </a:lnTo>
                  <a:lnTo>
                    <a:pt x="566318" y="566318"/>
                  </a:lnTo>
                  <a:lnTo>
                    <a:pt x="0" y="566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Freeform 26"/>
          <p:cNvSpPr/>
          <p:nvPr/>
        </p:nvSpPr>
        <p:spPr>
          <a:xfrm>
            <a:off x="4867704" y="3960712"/>
            <a:ext cx="7438300" cy="7438300"/>
          </a:xfrm>
          <a:custGeom>
            <a:avLst/>
            <a:gdLst/>
            <a:ahLst/>
            <a:cxnLst/>
            <a:rect l="l" t="t" r="r" b="b"/>
            <a:pathLst>
              <a:path w="7438300" h="7438300">
                <a:moveTo>
                  <a:pt x="0" y="0"/>
                </a:moveTo>
                <a:lnTo>
                  <a:pt x="7438300" y="0"/>
                </a:lnTo>
                <a:lnTo>
                  <a:pt x="7438300" y="7438301"/>
                </a:lnTo>
                <a:lnTo>
                  <a:pt x="0" y="743830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957917" y="1134269"/>
            <a:ext cx="1951128" cy="797854"/>
          </a:xfrm>
          <a:custGeom>
            <a:avLst/>
            <a:gdLst/>
            <a:ahLst/>
            <a:cxnLst/>
            <a:rect l="l" t="t" r="r" b="b"/>
            <a:pathLst>
              <a:path w="1951128" h="797854">
                <a:moveTo>
                  <a:pt x="0" y="0"/>
                </a:moveTo>
                <a:lnTo>
                  <a:pt x="1951128" y="0"/>
                </a:lnTo>
                <a:lnTo>
                  <a:pt x="1951128" y="797854"/>
                </a:lnTo>
                <a:lnTo>
                  <a:pt x="0" y="79785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5177049" y="1187199"/>
            <a:ext cx="1119640" cy="1119640"/>
          </a:xfrm>
          <a:custGeom>
            <a:avLst/>
            <a:gdLst/>
            <a:ahLst/>
            <a:cxnLst/>
            <a:rect l="l" t="t" r="r" b="b"/>
            <a:pathLst>
              <a:path w="1119640" h="1119640">
                <a:moveTo>
                  <a:pt x="0" y="0"/>
                </a:moveTo>
                <a:lnTo>
                  <a:pt x="1119640" y="0"/>
                </a:lnTo>
                <a:lnTo>
                  <a:pt x="1119640" y="1119641"/>
                </a:lnTo>
                <a:lnTo>
                  <a:pt x="0" y="111964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Freeform 29"/>
          <p:cNvSpPr/>
          <p:nvPr/>
        </p:nvSpPr>
        <p:spPr>
          <a:xfrm>
            <a:off x="4603484" y="8581415"/>
            <a:ext cx="1389796" cy="1094465"/>
          </a:xfrm>
          <a:custGeom>
            <a:avLst/>
            <a:gdLst/>
            <a:ahLst/>
            <a:cxnLst/>
            <a:rect l="l" t="t" r="r" b="b"/>
            <a:pathLst>
              <a:path w="1389796" h="1094465">
                <a:moveTo>
                  <a:pt x="0" y="0"/>
                </a:moveTo>
                <a:lnTo>
                  <a:pt x="1389796" y="0"/>
                </a:lnTo>
                <a:lnTo>
                  <a:pt x="1389796" y="1094464"/>
                </a:lnTo>
                <a:lnTo>
                  <a:pt x="0" y="10944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TextBox 30"/>
          <p:cNvSpPr txBox="1"/>
          <p:nvPr/>
        </p:nvSpPr>
        <p:spPr>
          <a:xfrm>
            <a:off x="15820527" y="1096169"/>
            <a:ext cx="1438773" cy="37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NERB Lab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554587" y="914400"/>
            <a:ext cx="5954601" cy="98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Open-BeatBox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9385783"/>
            <a:ext cx="4321082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eric.burguiere@inserm.fr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938218" y="9402260"/>
            <a:ext cx="4321082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https://open-beatbox.github.io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667325" y="1884498"/>
            <a:ext cx="5954601" cy="42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Open BEhavioural and AuTonomous Box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4846" y="9370830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2" y="0"/>
                </a:lnTo>
                <a:lnTo>
                  <a:pt x="476142" y="476143"/>
                </a:lnTo>
                <a:lnTo>
                  <a:pt x="0" y="47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5350729" y="105174"/>
            <a:ext cx="2762069" cy="2614221"/>
          </a:xfrm>
          <a:custGeom>
            <a:avLst/>
            <a:gdLst/>
            <a:ahLst/>
            <a:cxnLst/>
            <a:rect l="l" t="t" r="r" b="b"/>
            <a:pathLst>
              <a:path w="2762069" h="2614221">
                <a:moveTo>
                  <a:pt x="0" y="0"/>
                </a:moveTo>
                <a:lnTo>
                  <a:pt x="2762069" y="0"/>
                </a:lnTo>
                <a:lnTo>
                  <a:pt x="2762069" y="2614221"/>
                </a:lnTo>
                <a:lnTo>
                  <a:pt x="0" y="2614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655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8667678" y="4694360"/>
            <a:ext cx="8574956" cy="2204248"/>
            <a:chOff x="0" y="-85725"/>
            <a:chExt cx="11433275" cy="2938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13296" cy="2853272"/>
            </a:xfrm>
            <a:custGeom>
              <a:avLst/>
              <a:gdLst/>
              <a:ahLst/>
              <a:cxnLst/>
              <a:rect l="l" t="t" r="r" b="b"/>
              <a:pathLst>
                <a:path w="3213296" h="2853272">
                  <a:moveTo>
                    <a:pt x="0" y="0"/>
                  </a:moveTo>
                  <a:lnTo>
                    <a:pt x="3213296" y="0"/>
                  </a:lnTo>
                  <a:lnTo>
                    <a:pt x="3213296" y="2853272"/>
                  </a:lnTo>
                  <a:lnTo>
                    <a:pt x="0" y="2853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0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AutoShape 6"/>
            <p:cNvSpPr/>
            <p:nvPr/>
          </p:nvSpPr>
          <p:spPr>
            <a:xfrm>
              <a:off x="3174949" y="99598"/>
              <a:ext cx="7395925" cy="0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508668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682385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870636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10570875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11927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512875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477362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0325849" y="223106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59" y="0"/>
                  </a:lnTo>
                  <a:lnTo>
                    <a:pt x="170759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263487" y="2289056"/>
              <a:ext cx="548440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213462" y="2289056"/>
              <a:ext cx="598827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091415" y="2289056"/>
              <a:ext cx="603043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3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813405" y="2289056"/>
              <a:ext cx="597824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4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840176" y="-85725"/>
              <a:ext cx="2232901" cy="919804"/>
              <a:chOff x="0" y="-38100"/>
              <a:chExt cx="441067" cy="1816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41067" cy="143590"/>
              </a:xfrm>
              <a:custGeom>
                <a:avLst/>
                <a:gdLst/>
                <a:ahLst/>
                <a:cxnLst/>
                <a:rect l="l" t="t" r="r" b="b"/>
                <a:pathLst>
                  <a:path w="441067" h="111535">
                    <a:moveTo>
                      <a:pt x="0" y="0"/>
                    </a:moveTo>
                    <a:lnTo>
                      <a:pt x="441067" y="0"/>
                    </a:lnTo>
                    <a:lnTo>
                      <a:pt x="441067" y="111535"/>
                    </a:lnTo>
                    <a:lnTo>
                      <a:pt x="0" y="111535"/>
                    </a:lnTo>
                    <a:close/>
                  </a:path>
                </a:pathLst>
              </a:custGeom>
              <a:solidFill>
                <a:srgbClr val="CFC34C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441067" cy="149635"/>
              </a:xfrm>
              <a:prstGeom prst="rect">
                <a:avLst/>
              </a:prstGeom>
            </p:spPr>
            <p:txBody>
              <a:bodyPr lIns="55795" tIns="55795" rIns="55795" bIns="55795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90801" y="-85725"/>
              <a:ext cx="749375" cy="919809"/>
              <a:chOff x="0" y="-38100"/>
              <a:chExt cx="148025" cy="18169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8025" cy="143591"/>
              </a:xfrm>
              <a:custGeom>
                <a:avLst/>
                <a:gdLst/>
                <a:ahLst/>
                <a:cxnLst/>
                <a:rect l="l" t="t" r="r" b="b"/>
                <a:pathLst>
                  <a:path w="148025" h="111535">
                    <a:moveTo>
                      <a:pt x="0" y="0"/>
                    </a:moveTo>
                    <a:lnTo>
                      <a:pt x="148025" y="0"/>
                    </a:lnTo>
                    <a:lnTo>
                      <a:pt x="148025" y="111535"/>
                    </a:lnTo>
                    <a:lnTo>
                      <a:pt x="0" y="111535"/>
                    </a:lnTo>
                    <a:close/>
                  </a:path>
                </a:pathLst>
              </a:custGeom>
              <a:solidFill>
                <a:srgbClr val="FCE762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48025" cy="149635"/>
              </a:xfrm>
              <a:prstGeom prst="rect">
                <a:avLst/>
              </a:prstGeom>
            </p:spPr>
            <p:txBody>
              <a:bodyPr lIns="55795" tIns="55795" rIns="55795" bIns="55795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90801" y="1133591"/>
              <a:ext cx="2982276" cy="726930"/>
            </a:xfrm>
            <a:custGeom>
              <a:avLst/>
              <a:gdLst/>
              <a:ahLst/>
              <a:cxnLst/>
              <a:rect l="l" t="t" r="r" b="b"/>
              <a:pathLst>
                <a:path w="2982276" h="726930">
                  <a:moveTo>
                    <a:pt x="0" y="0"/>
                  </a:moveTo>
                  <a:lnTo>
                    <a:pt x="2982276" y="0"/>
                  </a:lnTo>
                  <a:lnTo>
                    <a:pt x="2982276" y="726930"/>
                  </a:lnTo>
                  <a:lnTo>
                    <a:pt x="0" y="726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84759" y="229504"/>
              <a:ext cx="515717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 dirty="0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1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979876" y="229504"/>
              <a:ext cx="551436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 dirty="0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2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732283" y="229504"/>
              <a:ext cx="556727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 dirty="0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3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424803" y="229504"/>
              <a:ext cx="549672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4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3331237" y="333134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8" y="0"/>
                  </a:lnTo>
                  <a:lnTo>
                    <a:pt x="2277278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5291219" y="35680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8" y="0"/>
                  </a:lnTo>
                  <a:lnTo>
                    <a:pt x="2277278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7196015" y="38947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9" y="0"/>
                  </a:lnTo>
                  <a:lnTo>
                    <a:pt x="2277279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9155997" y="38947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9" y="0"/>
                  </a:lnTo>
                  <a:lnTo>
                    <a:pt x="2277279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4" name="Freeform 34"/>
          <p:cNvSpPr/>
          <p:nvPr/>
        </p:nvSpPr>
        <p:spPr>
          <a:xfrm>
            <a:off x="1028700" y="3563581"/>
            <a:ext cx="7047722" cy="4530100"/>
          </a:xfrm>
          <a:custGeom>
            <a:avLst/>
            <a:gdLst/>
            <a:ahLst/>
            <a:cxnLst/>
            <a:rect l="l" t="t" r="r" b="b"/>
            <a:pathLst>
              <a:path w="7047722" h="4530100">
                <a:moveTo>
                  <a:pt x="0" y="0"/>
                </a:moveTo>
                <a:lnTo>
                  <a:pt x="7047722" y="0"/>
                </a:lnTo>
                <a:lnTo>
                  <a:pt x="7047722" y="4530101"/>
                </a:lnTo>
                <a:lnTo>
                  <a:pt x="0" y="45301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588" r="-1407" b="-258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TextBox 35"/>
          <p:cNvSpPr txBox="1"/>
          <p:nvPr/>
        </p:nvSpPr>
        <p:spPr>
          <a:xfrm>
            <a:off x="1028700" y="1262204"/>
            <a:ext cx="13459397" cy="102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 spc="-385">
                <a:solidFill>
                  <a:srgbClr val="3E3E3E"/>
                </a:solidFill>
                <a:latin typeface="TT Norms Bold"/>
                <a:ea typeface="TT Norms Bold"/>
                <a:cs typeface="TT Norms Bold"/>
                <a:sym typeface="TT Norms Bold"/>
              </a:rPr>
              <a:t>Software and firmware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700" y="2257857"/>
            <a:ext cx="8115300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 spc="273">
                <a:solidFill>
                  <a:srgbClr val="A6A6A6"/>
                </a:solidFill>
                <a:latin typeface="TT Norms Bold"/>
                <a:ea typeface="TT Norms Bold"/>
                <a:cs typeface="TT Norms Bold"/>
                <a:sym typeface="TT Norms Bold"/>
              </a:rPr>
              <a:t>SYNCHRONIZED MULTI-CAGE CONTROL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987207" y="9420192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720568" y="2523922"/>
            <a:ext cx="2022391" cy="34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Open-BeatBox</a:t>
            </a:r>
          </a:p>
        </p:txBody>
      </p:sp>
      <p:sp>
        <p:nvSpPr>
          <p:cNvPr id="39" name="AutoShape 39"/>
          <p:cNvSpPr/>
          <p:nvPr/>
        </p:nvSpPr>
        <p:spPr>
          <a:xfrm flipH="1" flipV="1">
            <a:off x="8131407" y="3533240"/>
            <a:ext cx="566189" cy="1225414"/>
          </a:xfrm>
          <a:prstGeom prst="line">
            <a:avLst/>
          </a:prstGeom>
          <a:ln w="19050" cap="flat">
            <a:solidFill>
              <a:srgbClr val="3E3E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" name="AutoShape 40"/>
          <p:cNvSpPr/>
          <p:nvPr/>
        </p:nvSpPr>
        <p:spPr>
          <a:xfrm flipH="1">
            <a:off x="8132026" y="6139862"/>
            <a:ext cx="535652" cy="1999081"/>
          </a:xfrm>
          <a:prstGeom prst="line">
            <a:avLst/>
          </a:prstGeom>
          <a:ln w="19050" cap="flat">
            <a:solidFill>
              <a:srgbClr val="3E3E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" name="TextBox 41"/>
          <p:cNvSpPr txBox="1"/>
          <p:nvPr/>
        </p:nvSpPr>
        <p:spPr>
          <a:xfrm>
            <a:off x="3616413" y="8065107"/>
            <a:ext cx="2265036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Monitoring window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4846" y="9370830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2" y="0"/>
                </a:lnTo>
                <a:lnTo>
                  <a:pt x="476142" y="476143"/>
                </a:lnTo>
                <a:lnTo>
                  <a:pt x="0" y="47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5350729" y="105174"/>
            <a:ext cx="2762069" cy="2614221"/>
          </a:xfrm>
          <a:custGeom>
            <a:avLst/>
            <a:gdLst/>
            <a:ahLst/>
            <a:cxnLst/>
            <a:rect l="l" t="t" r="r" b="b"/>
            <a:pathLst>
              <a:path w="2762069" h="2614221">
                <a:moveTo>
                  <a:pt x="0" y="0"/>
                </a:moveTo>
                <a:lnTo>
                  <a:pt x="2762069" y="0"/>
                </a:lnTo>
                <a:lnTo>
                  <a:pt x="2762069" y="2614221"/>
                </a:lnTo>
                <a:lnTo>
                  <a:pt x="0" y="2614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655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8667678" y="4694360"/>
            <a:ext cx="8574956" cy="2204248"/>
            <a:chOff x="0" y="-85725"/>
            <a:chExt cx="11433275" cy="2938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13296" cy="2853272"/>
            </a:xfrm>
            <a:custGeom>
              <a:avLst/>
              <a:gdLst/>
              <a:ahLst/>
              <a:cxnLst/>
              <a:rect l="l" t="t" r="r" b="b"/>
              <a:pathLst>
                <a:path w="3213296" h="2853272">
                  <a:moveTo>
                    <a:pt x="0" y="0"/>
                  </a:moveTo>
                  <a:lnTo>
                    <a:pt x="3213296" y="0"/>
                  </a:lnTo>
                  <a:lnTo>
                    <a:pt x="3213296" y="2853272"/>
                  </a:lnTo>
                  <a:lnTo>
                    <a:pt x="0" y="2853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0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AutoShape 6"/>
            <p:cNvSpPr/>
            <p:nvPr/>
          </p:nvSpPr>
          <p:spPr>
            <a:xfrm>
              <a:off x="3174949" y="99598"/>
              <a:ext cx="7395925" cy="0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508668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682385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870636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10570875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11927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512875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477362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0325849" y="223106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59" y="0"/>
                  </a:lnTo>
                  <a:lnTo>
                    <a:pt x="170759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263487" y="2289056"/>
              <a:ext cx="548440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213462" y="2289056"/>
              <a:ext cx="598827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091415" y="2289056"/>
              <a:ext cx="603043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3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813405" y="2289056"/>
              <a:ext cx="597824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4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840176" y="-85725"/>
              <a:ext cx="2232901" cy="950407"/>
              <a:chOff x="0" y="-38100"/>
              <a:chExt cx="441067" cy="18773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41067" cy="149635"/>
              </a:xfrm>
              <a:custGeom>
                <a:avLst/>
                <a:gdLst/>
                <a:ahLst/>
                <a:cxnLst/>
                <a:rect l="l" t="t" r="r" b="b"/>
                <a:pathLst>
                  <a:path w="441067" h="111535">
                    <a:moveTo>
                      <a:pt x="0" y="0"/>
                    </a:moveTo>
                    <a:lnTo>
                      <a:pt x="441067" y="0"/>
                    </a:lnTo>
                    <a:lnTo>
                      <a:pt x="441067" y="111535"/>
                    </a:lnTo>
                    <a:lnTo>
                      <a:pt x="0" y="111535"/>
                    </a:lnTo>
                    <a:close/>
                  </a:path>
                </a:pathLst>
              </a:custGeom>
              <a:solidFill>
                <a:srgbClr val="CFC34C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441067" cy="149635"/>
              </a:xfrm>
              <a:prstGeom prst="rect">
                <a:avLst/>
              </a:prstGeom>
            </p:spPr>
            <p:txBody>
              <a:bodyPr lIns="55795" tIns="55795" rIns="55795" bIns="55795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90801" y="-85725"/>
              <a:ext cx="749375" cy="950407"/>
              <a:chOff x="0" y="-38100"/>
              <a:chExt cx="148025" cy="18773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8025" cy="149635"/>
              </a:xfrm>
              <a:custGeom>
                <a:avLst/>
                <a:gdLst/>
                <a:ahLst/>
                <a:cxnLst/>
                <a:rect l="l" t="t" r="r" b="b"/>
                <a:pathLst>
                  <a:path w="148025" h="111535">
                    <a:moveTo>
                      <a:pt x="0" y="0"/>
                    </a:moveTo>
                    <a:lnTo>
                      <a:pt x="148025" y="0"/>
                    </a:lnTo>
                    <a:lnTo>
                      <a:pt x="148025" y="111535"/>
                    </a:lnTo>
                    <a:lnTo>
                      <a:pt x="0" y="111535"/>
                    </a:lnTo>
                    <a:close/>
                  </a:path>
                </a:pathLst>
              </a:custGeom>
              <a:solidFill>
                <a:srgbClr val="FCE762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48025" cy="149635"/>
              </a:xfrm>
              <a:prstGeom prst="rect">
                <a:avLst/>
              </a:prstGeom>
            </p:spPr>
            <p:txBody>
              <a:bodyPr lIns="55795" tIns="55795" rIns="55795" bIns="55795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90801" y="1133591"/>
              <a:ext cx="2982276" cy="726930"/>
            </a:xfrm>
            <a:custGeom>
              <a:avLst/>
              <a:gdLst/>
              <a:ahLst/>
              <a:cxnLst/>
              <a:rect l="l" t="t" r="r" b="b"/>
              <a:pathLst>
                <a:path w="2982276" h="726930">
                  <a:moveTo>
                    <a:pt x="0" y="0"/>
                  </a:moveTo>
                  <a:lnTo>
                    <a:pt x="2982276" y="0"/>
                  </a:lnTo>
                  <a:lnTo>
                    <a:pt x="2982276" y="726930"/>
                  </a:lnTo>
                  <a:lnTo>
                    <a:pt x="0" y="726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84759" y="229504"/>
              <a:ext cx="515717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 dirty="0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1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979876" y="229504"/>
              <a:ext cx="551436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 dirty="0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2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732283" y="229504"/>
              <a:ext cx="556727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3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424803" y="229504"/>
              <a:ext cx="549672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4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3331237" y="333134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8" y="0"/>
                  </a:lnTo>
                  <a:lnTo>
                    <a:pt x="2277278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5291219" y="35680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8" y="0"/>
                  </a:lnTo>
                  <a:lnTo>
                    <a:pt x="2277278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7196015" y="38947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9" y="0"/>
                  </a:lnTo>
                  <a:lnTo>
                    <a:pt x="2277279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9155997" y="38947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9" y="0"/>
                  </a:lnTo>
                  <a:lnTo>
                    <a:pt x="2277279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4" name="AutoShape 34"/>
          <p:cNvSpPr/>
          <p:nvPr/>
        </p:nvSpPr>
        <p:spPr>
          <a:xfrm flipH="1" flipV="1">
            <a:off x="8076422" y="3563581"/>
            <a:ext cx="621175" cy="1195073"/>
          </a:xfrm>
          <a:prstGeom prst="line">
            <a:avLst/>
          </a:prstGeom>
          <a:ln w="19050" cap="flat">
            <a:solidFill>
              <a:srgbClr val="3E3E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5" name="AutoShape 35"/>
          <p:cNvSpPr/>
          <p:nvPr/>
        </p:nvSpPr>
        <p:spPr>
          <a:xfrm flipH="1">
            <a:off x="8076422" y="6139862"/>
            <a:ext cx="591256" cy="1953819"/>
          </a:xfrm>
          <a:prstGeom prst="line">
            <a:avLst/>
          </a:prstGeom>
          <a:ln w="19050" cap="flat">
            <a:solidFill>
              <a:srgbClr val="3E3E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951216" y="3563581"/>
            <a:ext cx="7125205" cy="4530100"/>
          </a:xfrm>
          <a:custGeom>
            <a:avLst/>
            <a:gdLst/>
            <a:ahLst/>
            <a:cxnLst/>
            <a:rect l="l" t="t" r="r" b="b"/>
            <a:pathLst>
              <a:path w="7125205" h="4530100">
                <a:moveTo>
                  <a:pt x="0" y="0"/>
                </a:moveTo>
                <a:lnTo>
                  <a:pt x="7125206" y="0"/>
                </a:lnTo>
                <a:lnTo>
                  <a:pt x="7125206" y="4530101"/>
                </a:lnTo>
                <a:lnTo>
                  <a:pt x="0" y="45301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71" t="-1236" r="-1277" b="-290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TextBox 37"/>
          <p:cNvSpPr txBox="1"/>
          <p:nvPr/>
        </p:nvSpPr>
        <p:spPr>
          <a:xfrm>
            <a:off x="1028700" y="1262204"/>
            <a:ext cx="13459397" cy="102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 spc="-385">
                <a:solidFill>
                  <a:srgbClr val="3E3E3E"/>
                </a:solidFill>
                <a:latin typeface="TT Norms Bold"/>
                <a:ea typeface="TT Norms Bold"/>
                <a:cs typeface="TT Norms Bold"/>
                <a:sym typeface="TT Norms Bold"/>
              </a:rPr>
              <a:t>Software and firmware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2257857"/>
            <a:ext cx="8115300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 spc="273">
                <a:solidFill>
                  <a:srgbClr val="A6A6A6"/>
                </a:solidFill>
                <a:latin typeface="TT Norms Bold"/>
                <a:ea typeface="TT Norms Bold"/>
                <a:cs typeface="TT Norms Bold"/>
                <a:sym typeface="TT Norms Bold"/>
              </a:rPr>
              <a:t>SYNCHRONIZED MULTI-CAGE CONTROL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987207" y="9420192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720568" y="2523922"/>
            <a:ext cx="2022391" cy="34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Open-BeatBox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221981" y="8065107"/>
            <a:ext cx="3357309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Live performance dashboards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6370" y="2150377"/>
            <a:ext cx="9229554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-21">
                <a:solidFill>
                  <a:srgbClr val="2E2E2E"/>
                </a:solidFill>
                <a:latin typeface="TT Fors"/>
                <a:ea typeface="TT Fors"/>
                <a:cs typeface="TT Fors"/>
                <a:sym typeface="TT Fors"/>
              </a:rPr>
              <a:t>Beatbox started as a lab necessity, then got stronger by being used and passed through many hands, improving its hardware robustness, task logic, logging, usability, so the system evolved through actual practice.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spc="-21">
                <a:solidFill>
                  <a:srgbClr val="2E2E2E"/>
                </a:solidFill>
                <a:latin typeface="TT Fors Bold"/>
                <a:ea typeface="TT Fors Bold"/>
                <a:cs typeface="TT Fors Bold"/>
                <a:sym typeface="TT Fors Bold"/>
              </a:rPr>
              <a:t> Built in the lab. Proven by experiments. Shared for science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14082" y="1143000"/>
            <a:ext cx="1213413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99"/>
              </a:lnSpc>
              <a:spcBef>
                <a:spcPct val="0"/>
              </a:spcBef>
            </a:pPr>
            <a:r>
              <a:rPr lang="en-US" sz="5499" b="1" spc="-274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From bench to box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90600"/>
            <a:ext cx="1268578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 spc="-18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NERB LAB</a:t>
            </a:r>
          </a:p>
        </p:txBody>
      </p:sp>
      <p:sp>
        <p:nvSpPr>
          <p:cNvPr id="5" name="Freeform 5"/>
          <p:cNvSpPr/>
          <p:nvPr/>
        </p:nvSpPr>
        <p:spPr>
          <a:xfrm>
            <a:off x="5933987" y="1208141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3" y="0"/>
                </a:lnTo>
                <a:lnTo>
                  <a:pt x="476143" y="476143"/>
                </a:lnTo>
                <a:lnTo>
                  <a:pt x="0" y="47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4097000" y="1160688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4198891"/>
            <a:ext cx="18288000" cy="6088109"/>
          </a:xfrm>
          <a:custGeom>
            <a:avLst/>
            <a:gdLst/>
            <a:ahLst/>
            <a:cxnLst/>
            <a:rect l="l" t="t" r="r" b="b"/>
            <a:pathLst>
              <a:path w="18288000" h="6088109">
                <a:moveTo>
                  <a:pt x="0" y="0"/>
                </a:moveTo>
                <a:lnTo>
                  <a:pt x="18288000" y="0"/>
                </a:lnTo>
                <a:lnTo>
                  <a:pt x="18288000" y="6088109"/>
                </a:lnTo>
                <a:lnTo>
                  <a:pt x="0" y="6088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530" r="-3483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964C7-955F-3BCE-6C0C-5BA450E19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logiciel, Logiciel multimédia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8DEB8DFB-3740-90C0-74A2-8F4AF0AB0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87662"/>
            <a:ext cx="13875224" cy="7899338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D60C6E0-1157-8EFA-6D65-F984652FA02A}"/>
              </a:ext>
            </a:extLst>
          </p:cNvPr>
          <p:cNvSpPr txBox="1"/>
          <p:nvPr/>
        </p:nvSpPr>
        <p:spPr>
          <a:xfrm>
            <a:off x="4800600" y="703570"/>
            <a:ext cx="8496918" cy="740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99"/>
              </a:lnSpc>
              <a:spcBef>
                <a:spcPct val="0"/>
              </a:spcBef>
            </a:pPr>
            <a:r>
              <a:rPr lang="en-US" sz="5499" b="1" spc="-274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Use demo case using Bonsai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81B45EE-099F-D2E9-BA37-CCEA74295AC0}"/>
              </a:ext>
            </a:extLst>
          </p:cNvPr>
          <p:cNvSpPr/>
          <p:nvPr/>
        </p:nvSpPr>
        <p:spPr>
          <a:xfrm>
            <a:off x="381000" y="517551"/>
            <a:ext cx="702673" cy="692210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3" y="0"/>
                </a:lnTo>
                <a:lnTo>
                  <a:pt x="476143" y="476143"/>
                </a:lnTo>
                <a:lnTo>
                  <a:pt x="0" y="476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3B2B9AA-7F5E-706C-A492-DA7BDFD42826}"/>
              </a:ext>
            </a:extLst>
          </p:cNvPr>
          <p:cNvSpPr txBox="1"/>
          <p:nvPr/>
        </p:nvSpPr>
        <p:spPr>
          <a:xfrm>
            <a:off x="14357571" y="903023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pic>
        <p:nvPicPr>
          <p:cNvPr id="11" name="Image 10" descr="Une image contenant texte, capture d’écran, logiciel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2FE8C95E-33E0-9DF1-963E-8F6D4CF5A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/>
          <a:stretch>
            <a:fillRect/>
          </a:stretch>
        </p:blipFill>
        <p:spPr>
          <a:xfrm>
            <a:off x="54148" y="2387662"/>
            <a:ext cx="4152776" cy="7924443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7CE6C73D-B4E8-06BD-3F5C-CDEB5983DAEB}"/>
              </a:ext>
            </a:extLst>
          </p:cNvPr>
          <p:cNvSpPr txBox="1"/>
          <p:nvPr/>
        </p:nvSpPr>
        <p:spPr>
          <a:xfrm>
            <a:off x="6777037" y="9867900"/>
            <a:ext cx="4733925" cy="309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User case example by Daniela Domingues</a:t>
            </a:r>
          </a:p>
        </p:txBody>
      </p:sp>
      <p:sp>
        <p:nvSpPr>
          <p:cNvPr id="2" name="TextBox 41">
            <a:extLst>
              <a:ext uri="{FF2B5EF4-FFF2-40B4-BE49-F238E27FC236}">
                <a16:creationId xmlns:a16="http://schemas.microsoft.com/office/drawing/2014/main" id="{1975CA1E-CDF6-58CD-F860-60D62EE0A29B}"/>
              </a:ext>
            </a:extLst>
          </p:cNvPr>
          <p:cNvSpPr txBox="1"/>
          <p:nvPr/>
        </p:nvSpPr>
        <p:spPr>
          <a:xfrm>
            <a:off x="304800" y="1562100"/>
            <a:ext cx="3711911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Real-time task related information</a:t>
            </a: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04F7EAE7-D5B5-7AD5-6D55-7D5878826B9E}"/>
              </a:ext>
            </a:extLst>
          </p:cNvPr>
          <p:cNvSpPr txBox="1"/>
          <p:nvPr/>
        </p:nvSpPr>
        <p:spPr>
          <a:xfrm>
            <a:off x="7620000" y="1583094"/>
            <a:ext cx="6226510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Real-time video-based tracking over long periods of time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A24B93F-4E88-3C25-4CF4-F851210E52BE}"/>
              </a:ext>
            </a:extLst>
          </p:cNvPr>
          <p:cNvCxnSpPr>
            <a:stCxn id="11" idx="0"/>
          </p:cNvCxnSpPr>
          <p:nvPr/>
        </p:nvCxnSpPr>
        <p:spPr>
          <a:xfrm flipV="1">
            <a:off x="2130536" y="2019300"/>
            <a:ext cx="0" cy="368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1">
            <a:extLst>
              <a:ext uri="{FF2B5EF4-FFF2-40B4-BE49-F238E27FC236}">
                <a16:creationId xmlns:a16="http://schemas.microsoft.com/office/drawing/2014/main" id="{9FDA4F41-D02F-F11D-7CCD-CDF223732B9A}"/>
              </a:ext>
            </a:extLst>
          </p:cNvPr>
          <p:cNvSpPr txBox="1"/>
          <p:nvPr/>
        </p:nvSpPr>
        <p:spPr>
          <a:xfrm>
            <a:off x="2179805" y="1974881"/>
            <a:ext cx="838200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output</a:t>
            </a:r>
          </a:p>
        </p:txBody>
      </p:sp>
      <p:sp>
        <p:nvSpPr>
          <p:cNvPr id="13" name="TextBox 41">
            <a:extLst>
              <a:ext uri="{FF2B5EF4-FFF2-40B4-BE49-F238E27FC236}">
                <a16:creationId xmlns:a16="http://schemas.microsoft.com/office/drawing/2014/main" id="{AE5C5E6A-4E8D-7CEE-7997-BFB319C303E4}"/>
              </a:ext>
            </a:extLst>
          </p:cNvPr>
          <p:cNvSpPr txBox="1"/>
          <p:nvPr/>
        </p:nvSpPr>
        <p:spPr>
          <a:xfrm>
            <a:off x="11049000" y="1974880"/>
            <a:ext cx="838200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output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8C10D8D-E47D-9486-4433-673E9CAF2025}"/>
              </a:ext>
            </a:extLst>
          </p:cNvPr>
          <p:cNvCxnSpPr/>
          <p:nvPr/>
        </p:nvCxnSpPr>
        <p:spPr>
          <a:xfrm flipV="1">
            <a:off x="10896600" y="1995099"/>
            <a:ext cx="0" cy="368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6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56041" y="-107688"/>
            <a:ext cx="0" cy="3810359"/>
          </a:xfrm>
          <a:prstGeom prst="line">
            <a:avLst/>
          </a:prstGeom>
          <a:ln w="114300" cap="flat">
            <a:solidFill>
              <a:srgbClr val="504B9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9342746" y="3516911"/>
            <a:ext cx="1626589" cy="162658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04B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15682" y="-107688"/>
            <a:ext cx="1626589" cy="5251188"/>
            <a:chOff x="0" y="0"/>
            <a:chExt cx="2168786" cy="7001585"/>
          </a:xfrm>
        </p:grpSpPr>
        <p:sp>
          <p:nvSpPr>
            <p:cNvPr id="7" name="AutoShape 7"/>
            <p:cNvSpPr/>
            <p:nvPr/>
          </p:nvSpPr>
          <p:spPr>
            <a:xfrm>
              <a:off x="1084393" y="0"/>
              <a:ext cx="0" cy="5080478"/>
            </a:xfrm>
            <a:prstGeom prst="line">
              <a:avLst/>
            </a:prstGeom>
            <a:ln w="152400" cap="flat">
              <a:solidFill>
                <a:srgbClr val="FF99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4832799"/>
              <a:ext cx="2168786" cy="2168786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90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2688618" y="-107688"/>
            <a:ext cx="1626589" cy="5251188"/>
            <a:chOff x="0" y="0"/>
            <a:chExt cx="2168786" cy="7001585"/>
          </a:xfrm>
        </p:grpSpPr>
        <p:sp>
          <p:nvSpPr>
            <p:cNvPr id="12" name="AutoShape 12"/>
            <p:cNvSpPr/>
            <p:nvPr/>
          </p:nvSpPr>
          <p:spPr>
            <a:xfrm>
              <a:off x="1084393" y="0"/>
              <a:ext cx="0" cy="5080478"/>
            </a:xfrm>
            <a:prstGeom prst="line">
              <a:avLst/>
            </a:prstGeom>
            <a:ln w="152400" cap="flat">
              <a:solidFill>
                <a:srgbClr val="481E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4832799"/>
              <a:ext cx="2168786" cy="216878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81E6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4361554" y="-107688"/>
            <a:ext cx="1626589" cy="5251188"/>
            <a:chOff x="0" y="0"/>
            <a:chExt cx="2168786" cy="7001585"/>
          </a:xfrm>
        </p:grpSpPr>
        <p:sp>
          <p:nvSpPr>
            <p:cNvPr id="17" name="AutoShape 17"/>
            <p:cNvSpPr/>
            <p:nvPr/>
          </p:nvSpPr>
          <p:spPr>
            <a:xfrm>
              <a:off x="1084393" y="0"/>
              <a:ext cx="0" cy="5080478"/>
            </a:xfrm>
            <a:prstGeom prst="line">
              <a:avLst/>
            </a:prstGeom>
            <a:ln w="152400" cap="flat">
              <a:solidFill>
                <a:srgbClr val="2946B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4832799"/>
              <a:ext cx="2168786" cy="2168786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6034490" y="-107688"/>
            <a:ext cx="1626589" cy="5251188"/>
            <a:chOff x="0" y="0"/>
            <a:chExt cx="2168786" cy="7001585"/>
          </a:xfrm>
        </p:grpSpPr>
        <p:sp>
          <p:nvSpPr>
            <p:cNvPr id="22" name="AutoShape 22"/>
            <p:cNvSpPr/>
            <p:nvPr/>
          </p:nvSpPr>
          <p:spPr>
            <a:xfrm>
              <a:off x="1084393" y="0"/>
              <a:ext cx="0" cy="5080478"/>
            </a:xfrm>
            <a:prstGeom prst="line">
              <a:avLst/>
            </a:prstGeom>
            <a:ln w="152400" cap="flat">
              <a:solidFill>
                <a:srgbClr val="7F1D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4832799"/>
              <a:ext cx="2168786" cy="2168786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F1D1D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6" name="AutoShape 26"/>
          <p:cNvSpPr/>
          <p:nvPr/>
        </p:nvSpPr>
        <p:spPr>
          <a:xfrm flipH="1">
            <a:off x="6456568" y="-77445"/>
            <a:ext cx="2016398" cy="3233105"/>
          </a:xfrm>
          <a:prstGeom prst="line">
            <a:avLst/>
          </a:prstGeom>
          <a:ln w="114300" cap="flat">
            <a:solidFill>
              <a:srgbClr val="CFC34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27" name="Group 27"/>
          <p:cNvGrpSpPr/>
          <p:nvPr/>
        </p:nvGrpSpPr>
        <p:grpSpPr>
          <a:xfrm rot="1917039">
            <a:off x="5311188" y="2874831"/>
            <a:ext cx="1626589" cy="1626589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C34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71500" y="7129815"/>
            <a:ext cx="486029" cy="486029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C34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8F8F8"/>
                  </a:solidFill>
                  <a:latin typeface="Canva Sans"/>
                  <a:ea typeface="Canva Sans"/>
                  <a:cs typeface="Canva Sans"/>
                  <a:sym typeface="Canva Sans"/>
                </a:rPr>
                <a:t>01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467100" y="7129815"/>
            <a:ext cx="486029" cy="486029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04B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8F8F8"/>
                  </a:solidFill>
                  <a:latin typeface="Canva Sans"/>
                  <a:ea typeface="Canva Sans"/>
                  <a:cs typeface="Canva Sans"/>
                  <a:sym typeface="Canva Sans"/>
                </a:rPr>
                <a:t>02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362700" y="7129815"/>
            <a:ext cx="486029" cy="486029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9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8F8F8"/>
                  </a:solidFill>
                  <a:latin typeface="Canva Sans"/>
                  <a:ea typeface="Canva Sans"/>
                  <a:cs typeface="Canva Sans"/>
                  <a:sym typeface="Canva Sans"/>
                </a:rPr>
                <a:t>03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58300" y="7129815"/>
            <a:ext cx="486029" cy="486029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1E6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8F8F8"/>
                  </a:solidFill>
                  <a:latin typeface="Canva Sans"/>
                  <a:ea typeface="Canva Sans"/>
                  <a:cs typeface="Canva Sans"/>
                  <a:sym typeface="Canva Sans"/>
                </a:rPr>
                <a:t>04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2153900" y="7129815"/>
            <a:ext cx="486029" cy="486029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46B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8F8F8"/>
                  </a:solidFill>
                  <a:latin typeface="Canva Sans"/>
                  <a:ea typeface="Canva Sans"/>
                  <a:cs typeface="Canva Sans"/>
                  <a:sym typeface="Canva Sans"/>
                </a:rPr>
                <a:t>05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5049500" y="7129815"/>
            <a:ext cx="486029" cy="486029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F1D1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8F8F8"/>
                  </a:solidFill>
                  <a:latin typeface="Canva Sans"/>
                  <a:ea typeface="Canva Sans"/>
                  <a:cs typeface="Canva Sans"/>
                  <a:sym typeface="Canva Sans"/>
                </a:rPr>
                <a:t>06</a:t>
              </a:r>
            </a:p>
          </p:txBody>
        </p:sp>
      </p:grpSp>
      <p:sp>
        <p:nvSpPr>
          <p:cNvPr id="48" name="Freeform 48"/>
          <p:cNvSpPr/>
          <p:nvPr/>
        </p:nvSpPr>
        <p:spPr>
          <a:xfrm rot="1860967">
            <a:off x="5811425" y="3360931"/>
            <a:ext cx="569150" cy="683478"/>
          </a:xfrm>
          <a:custGeom>
            <a:avLst/>
            <a:gdLst/>
            <a:ahLst/>
            <a:cxnLst/>
            <a:rect l="l" t="t" r="r" b="b"/>
            <a:pathLst>
              <a:path w="569150" h="683478">
                <a:moveTo>
                  <a:pt x="0" y="0"/>
                </a:moveTo>
                <a:lnTo>
                  <a:pt x="569150" y="0"/>
                </a:lnTo>
                <a:lnTo>
                  <a:pt x="569150" y="683478"/>
                </a:lnTo>
                <a:lnTo>
                  <a:pt x="0" y="683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Freeform 49"/>
          <p:cNvSpPr/>
          <p:nvPr/>
        </p:nvSpPr>
        <p:spPr>
          <a:xfrm>
            <a:off x="9773537" y="3953265"/>
            <a:ext cx="765009" cy="753881"/>
          </a:xfrm>
          <a:custGeom>
            <a:avLst/>
            <a:gdLst/>
            <a:ahLst/>
            <a:cxnLst/>
            <a:rect l="l" t="t" r="r" b="b"/>
            <a:pathLst>
              <a:path w="765009" h="753881">
                <a:moveTo>
                  <a:pt x="0" y="0"/>
                </a:moveTo>
                <a:lnTo>
                  <a:pt x="765009" y="0"/>
                </a:lnTo>
                <a:lnTo>
                  <a:pt x="765009" y="753881"/>
                </a:lnTo>
                <a:lnTo>
                  <a:pt x="0" y="7538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0" name="Freeform 50"/>
          <p:cNvSpPr/>
          <p:nvPr/>
        </p:nvSpPr>
        <p:spPr>
          <a:xfrm>
            <a:off x="11406496" y="3929849"/>
            <a:ext cx="777297" cy="777297"/>
          </a:xfrm>
          <a:custGeom>
            <a:avLst/>
            <a:gdLst/>
            <a:ahLst/>
            <a:cxnLst/>
            <a:rect l="l" t="t" r="r" b="b"/>
            <a:pathLst>
              <a:path w="777297" h="777297">
                <a:moveTo>
                  <a:pt x="0" y="0"/>
                </a:moveTo>
                <a:lnTo>
                  <a:pt x="777297" y="0"/>
                </a:lnTo>
                <a:lnTo>
                  <a:pt x="777297" y="777297"/>
                </a:lnTo>
                <a:lnTo>
                  <a:pt x="0" y="777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1" name="Freeform 51"/>
          <p:cNvSpPr/>
          <p:nvPr/>
        </p:nvSpPr>
        <p:spPr>
          <a:xfrm>
            <a:off x="13118522" y="3949396"/>
            <a:ext cx="850971" cy="761619"/>
          </a:xfrm>
          <a:custGeom>
            <a:avLst/>
            <a:gdLst/>
            <a:ahLst/>
            <a:cxnLst/>
            <a:rect l="l" t="t" r="r" b="b"/>
            <a:pathLst>
              <a:path w="850971" h="761619">
                <a:moveTo>
                  <a:pt x="0" y="0"/>
                </a:moveTo>
                <a:lnTo>
                  <a:pt x="850971" y="0"/>
                </a:lnTo>
                <a:lnTo>
                  <a:pt x="850971" y="761619"/>
                </a:lnTo>
                <a:lnTo>
                  <a:pt x="0" y="761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Freeform 52"/>
          <p:cNvSpPr/>
          <p:nvPr/>
        </p:nvSpPr>
        <p:spPr>
          <a:xfrm>
            <a:off x="14734246" y="3877895"/>
            <a:ext cx="881205" cy="881205"/>
          </a:xfrm>
          <a:custGeom>
            <a:avLst/>
            <a:gdLst/>
            <a:ahLst/>
            <a:cxnLst/>
            <a:rect l="l" t="t" r="r" b="b"/>
            <a:pathLst>
              <a:path w="881205" h="881205">
                <a:moveTo>
                  <a:pt x="0" y="0"/>
                </a:moveTo>
                <a:lnTo>
                  <a:pt x="881205" y="0"/>
                </a:lnTo>
                <a:lnTo>
                  <a:pt x="881205" y="881205"/>
                </a:lnTo>
                <a:lnTo>
                  <a:pt x="0" y="881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3" name="Freeform 53"/>
          <p:cNvSpPr/>
          <p:nvPr/>
        </p:nvSpPr>
        <p:spPr>
          <a:xfrm>
            <a:off x="16493270" y="3953265"/>
            <a:ext cx="805835" cy="805835"/>
          </a:xfrm>
          <a:custGeom>
            <a:avLst/>
            <a:gdLst/>
            <a:ahLst/>
            <a:cxnLst/>
            <a:rect l="l" t="t" r="r" b="b"/>
            <a:pathLst>
              <a:path w="805835" h="805835">
                <a:moveTo>
                  <a:pt x="0" y="0"/>
                </a:moveTo>
                <a:lnTo>
                  <a:pt x="805835" y="0"/>
                </a:lnTo>
                <a:lnTo>
                  <a:pt x="805835" y="805835"/>
                </a:lnTo>
                <a:lnTo>
                  <a:pt x="0" y="8058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4" name="TextBox 54"/>
          <p:cNvSpPr txBox="1"/>
          <p:nvPr/>
        </p:nvSpPr>
        <p:spPr>
          <a:xfrm>
            <a:off x="609600" y="3325143"/>
            <a:ext cx="403860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10101"/>
                </a:solidFill>
                <a:latin typeface="Canva Sans"/>
                <a:ea typeface="Canva Sans"/>
                <a:cs typeface="Canva Sans"/>
                <a:sym typeface="Canva Sans"/>
              </a:rPr>
              <a:t>Open, validated continuous operant platform; with defined boundaries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09600" y="7774967"/>
            <a:ext cx="259080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1010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Open by default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505200" y="7774967"/>
            <a:ext cx="259080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1010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Community-driven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09600" y="8165466"/>
            <a:ext cx="2590800" cy="54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010101"/>
                </a:solidFill>
                <a:latin typeface="Canva Sans"/>
                <a:ea typeface="Canva Sans"/>
                <a:cs typeface="Canva Sans"/>
                <a:sym typeface="Canva Sans"/>
              </a:rPr>
              <a:t>Hardware + software are fully open.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505200" y="8165466"/>
            <a:ext cx="2590800" cy="82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010101"/>
                </a:solidFill>
                <a:latin typeface="Canva Sans"/>
                <a:ea typeface="Canva Sans"/>
                <a:cs typeface="Canva Sans"/>
                <a:sym typeface="Canva Sans"/>
              </a:rPr>
              <a:t>Designed for reproducibility &amp; community extension.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400800" y="7774967"/>
            <a:ext cx="259080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01010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Standardized outputs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400800" y="8165466"/>
            <a:ext cx="2590800" cy="136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10101"/>
                </a:solidFill>
                <a:latin typeface="Canva Sans"/>
                <a:ea typeface="Canva Sans"/>
                <a:cs typeface="Canva Sans"/>
                <a:sym typeface="Canva Sans"/>
              </a:rPr>
              <a:t>Continuous event logs + synchronized sensor streams.</a:t>
            </a:r>
          </a:p>
          <a:p>
            <a:pPr algn="l">
              <a:lnSpc>
                <a:spcPts val="2240"/>
              </a:lnSpc>
            </a:pPr>
            <a:endParaRPr lang="en-US" sz="1600">
              <a:solidFill>
                <a:srgbClr val="010101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240"/>
              </a:lnSpc>
            </a:pPr>
            <a:endParaRPr lang="en-US" sz="1600">
              <a:solidFill>
                <a:srgbClr val="010101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9296400" y="7774967"/>
            <a:ext cx="259080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1010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Validated in practice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296400" y="8165466"/>
            <a:ext cx="2590800" cy="136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10101"/>
                </a:solidFill>
                <a:latin typeface="Canva Sans"/>
                <a:ea typeface="Canva Sans"/>
                <a:cs typeface="Canva Sans"/>
                <a:sym typeface="Canva Sans"/>
              </a:rPr>
              <a:t>Multi-week stability and learning curves across animals.</a:t>
            </a:r>
          </a:p>
          <a:p>
            <a:pPr algn="l">
              <a:lnSpc>
                <a:spcPts val="2240"/>
              </a:lnSpc>
            </a:pPr>
            <a:endParaRPr lang="en-US" sz="1600">
              <a:solidFill>
                <a:srgbClr val="010101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240"/>
              </a:lnSpc>
            </a:pPr>
            <a:endParaRPr lang="en-US" sz="1600">
              <a:solidFill>
                <a:srgbClr val="010101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2192000" y="7774967"/>
            <a:ext cx="259080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1010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Clear scope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2192000" y="8165466"/>
            <a:ext cx="2590800" cy="1645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10101"/>
                </a:solidFill>
                <a:latin typeface="Canva Sans"/>
                <a:ea typeface="Canva Sans"/>
                <a:cs typeface="Canva Sans"/>
                <a:sym typeface="Canva Sans"/>
              </a:rPr>
              <a:t>Complements video tracking; not pose/ethogram replacement.</a:t>
            </a:r>
          </a:p>
          <a:p>
            <a:pPr algn="l">
              <a:lnSpc>
                <a:spcPts val="2240"/>
              </a:lnSpc>
            </a:pPr>
            <a:endParaRPr lang="en-US" sz="1600">
              <a:solidFill>
                <a:srgbClr val="010101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240"/>
              </a:lnSpc>
            </a:pPr>
            <a:endParaRPr lang="en-US" sz="1600">
              <a:solidFill>
                <a:srgbClr val="010101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15087600" y="7774967"/>
            <a:ext cx="259080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1010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Extensible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5087600" y="8165466"/>
            <a:ext cx="2590800" cy="109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10101"/>
                </a:solidFill>
                <a:latin typeface="Canva Sans"/>
                <a:ea typeface="Canva Sans"/>
                <a:cs typeface="Canva Sans"/>
                <a:sym typeface="Canva Sans"/>
              </a:rPr>
              <a:t>Open headers/I/O enable new modules and sensors.</a:t>
            </a:r>
          </a:p>
          <a:p>
            <a:pPr algn="l">
              <a:lnSpc>
                <a:spcPts val="2240"/>
              </a:lnSpc>
            </a:pPr>
            <a:endParaRPr lang="en-US" sz="1600">
              <a:solidFill>
                <a:srgbClr val="010101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240"/>
              </a:lnSpc>
            </a:pPr>
            <a:endParaRPr lang="en-US" sz="1600">
              <a:solidFill>
                <a:srgbClr val="010101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609600" y="986439"/>
            <a:ext cx="3800008" cy="1795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9"/>
              </a:lnSpc>
            </a:pPr>
            <a:r>
              <a:rPr lang="en-US" sz="4699" b="1" spc="-234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Open-science, validation and scope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878239" y="3244924"/>
            <a:ext cx="2062543" cy="4114800"/>
          </a:xfrm>
          <a:custGeom>
            <a:avLst/>
            <a:gdLst/>
            <a:ahLst/>
            <a:cxnLst/>
            <a:rect l="l" t="t" r="r" b="b"/>
            <a:pathLst>
              <a:path w="2062543" h="4114800">
                <a:moveTo>
                  <a:pt x="0" y="0"/>
                </a:moveTo>
                <a:lnTo>
                  <a:pt x="2062544" y="0"/>
                </a:lnTo>
                <a:lnTo>
                  <a:pt x="2062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4439873" y="3244924"/>
            <a:ext cx="2062543" cy="4114800"/>
          </a:xfrm>
          <a:custGeom>
            <a:avLst/>
            <a:gdLst/>
            <a:ahLst/>
            <a:cxnLst/>
            <a:rect l="l" t="t" r="r" b="b"/>
            <a:pathLst>
              <a:path w="2062543" h="4114800">
                <a:moveTo>
                  <a:pt x="0" y="0"/>
                </a:moveTo>
                <a:lnTo>
                  <a:pt x="2062544" y="0"/>
                </a:lnTo>
                <a:lnTo>
                  <a:pt x="2062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767557" y="4255102"/>
            <a:ext cx="3299936" cy="2094444"/>
            <a:chOff x="0" y="0"/>
            <a:chExt cx="660400" cy="4191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0400" cy="419151"/>
            </a:xfrm>
            <a:custGeom>
              <a:avLst/>
              <a:gdLst/>
              <a:ahLst/>
              <a:cxnLst/>
              <a:rect l="l" t="t" r="r" b="b"/>
              <a:pathLst>
                <a:path w="660400" h="419151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9758"/>
                  </a:cubicBezTo>
                  <a:lnTo>
                    <a:pt x="660400" y="419151"/>
                  </a:lnTo>
                  <a:lnTo>
                    <a:pt x="0" y="419151"/>
                  </a:lnTo>
                  <a:lnTo>
                    <a:pt x="0" y="31983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9850"/>
              <a:ext cx="660400" cy="349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4313163" y="4255102"/>
            <a:ext cx="3299936" cy="2094444"/>
            <a:chOff x="0" y="0"/>
            <a:chExt cx="660400" cy="4191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0400" cy="419151"/>
            </a:xfrm>
            <a:custGeom>
              <a:avLst/>
              <a:gdLst/>
              <a:ahLst/>
              <a:cxnLst/>
              <a:rect l="l" t="t" r="r" b="b"/>
              <a:pathLst>
                <a:path w="660400" h="419151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9758"/>
                  </a:cubicBezTo>
                  <a:lnTo>
                    <a:pt x="660400" y="419151"/>
                  </a:lnTo>
                  <a:lnTo>
                    <a:pt x="0" y="419151"/>
                  </a:lnTo>
                  <a:lnTo>
                    <a:pt x="0" y="31983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9375"/>
              <a:ext cx="660400" cy="339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61078" y="2850794"/>
            <a:ext cx="706577" cy="70657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F8F8F8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15441" y="4630809"/>
            <a:ext cx="706577" cy="70657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F8F8F8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666064" y="2987905"/>
            <a:ext cx="1102900" cy="611701"/>
            <a:chOff x="-1254" y="-19050"/>
            <a:chExt cx="290476" cy="1611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9222" cy="123006"/>
            </a:xfrm>
            <a:custGeom>
              <a:avLst/>
              <a:gdLst/>
              <a:ahLst/>
              <a:cxnLst/>
              <a:rect l="l" t="t" r="r" b="b"/>
              <a:pathLst>
                <a:path w="289222" h="123006">
                  <a:moveTo>
                    <a:pt x="61503" y="0"/>
                  </a:moveTo>
                  <a:lnTo>
                    <a:pt x="227719" y="0"/>
                  </a:lnTo>
                  <a:cubicBezTo>
                    <a:pt x="244030" y="0"/>
                    <a:pt x="259674" y="6480"/>
                    <a:pt x="271208" y="18014"/>
                  </a:cubicBezTo>
                  <a:cubicBezTo>
                    <a:pt x="282742" y="29548"/>
                    <a:pt x="289222" y="45192"/>
                    <a:pt x="289222" y="61503"/>
                  </a:cubicBezTo>
                  <a:lnTo>
                    <a:pt x="289222" y="61503"/>
                  </a:lnTo>
                  <a:cubicBezTo>
                    <a:pt x="289222" y="77815"/>
                    <a:pt x="282742" y="93458"/>
                    <a:pt x="271208" y="104992"/>
                  </a:cubicBezTo>
                  <a:cubicBezTo>
                    <a:pt x="259674" y="116527"/>
                    <a:pt x="244030" y="123006"/>
                    <a:pt x="227719" y="123006"/>
                  </a:cubicBezTo>
                  <a:lnTo>
                    <a:pt x="61503" y="123006"/>
                  </a:lnTo>
                  <a:cubicBezTo>
                    <a:pt x="45192" y="123006"/>
                    <a:pt x="29548" y="116527"/>
                    <a:pt x="18014" y="104992"/>
                  </a:cubicBezTo>
                  <a:cubicBezTo>
                    <a:pt x="6480" y="93458"/>
                    <a:pt x="0" y="77815"/>
                    <a:pt x="0" y="61503"/>
                  </a:cubicBezTo>
                  <a:lnTo>
                    <a:pt x="0" y="61503"/>
                  </a:lnTo>
                  <a:cubicBezTo>
                    <a:pt x="0" y="45192"/>
                    <a:pt x="6480" y="29548"/>
                    <a:pt x="18014" y="18014"/>
                  </a:cubicBezTo>
                  <a:cubicBezTo>
                    <a:pt x="29548" y="6480"/>
                    <a:pt x="45192" y="0"/>
                    <a:pt x="61503" y="0"/>
                  </a:cubicBezTo>
                  <a:close/>
                </a:path>
              </a:pathLst>
            </a:custGeom>
            <a:solidFill>
              <a:srgbClr val="2946B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1254" y="-19050"/>
              <a:ext cx="289222" cy="161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 b="1" dirty="0">
                  <a:solidFill>
                    <a:srgbClr val="F8F8F8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VS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962153" y="6558162"/>
            <a:ext cx="706577" cy="70657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F8F8F8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03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086584" y="6558162"/>
            <a:ext cx="706577" cy="70657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F8F8F8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03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575392" y="4630809"/>
            <a:ext cx="706577" cy="70657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F8F8F8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02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122694" y="2850794"/>
            <a:ext cx="706577" cy="70657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F8F8F8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-542538" y="1139761"/>
            <a:ext cx="1085075" cy="2153995"/>
          </a:xfrm>
          <a:custGeom>
            <a:avLst/>
            <a:gdLst/>
            <a:ahLst/>
            <a:cxnLst/>
            <a:rect l="l" t="t" r="r" b="b"/>
            <a:pathLst>
              <a:path w="1085075" h="2153995">
                <a:moveTo>
                  <a:pt x="0" y="0"/>
                </a:moveTo>
                <a:lnTo>
                  <a:pt x="1085076" y="0"/>
                </a:lnTo>
                <a:lnTo>
                  <a:pt x="1085076" y="2153996"/>
                </a:lnTo>
                <a:lnTo>
                  <a:pt x="0" y="2153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>
            <a:off x="17742247" y="6950422"/>
            <a:ext cx="1085075" cy="2153995"/>
          </a:xfrm>
          <a:custGeom>
            <a:avLst/>
            <a:gdLst/>
            <a:ahLst/>
            <a:cxnLst/>
            <a:rect l="l" t="t" r="r" b="b"/>
            <a:pathLst>
              <a:path w="1085075" h="2153995">
                <a:moveTo>
                  <a:pt x="0" y="0"/>
                </a:moveTo>
                <a:lnTo>
                  <a:pt x="1085075" y="0"/>
                </a:lnTo>
                <a:lnTo>
                  <a:pt x="1085075" y="2153995"/>
                </a:lnTo>
                <a:lnTo>
                  <a:pt x="0" y="2153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>
            <a:off x="16049133" y="2640061"/>
            <a:ext cx="1693114" cy="1571750"/>
          </a:xfrm>
          <a:custGeom>
            <a:avLst/>
            <a:gdLst/>
            <a:ahLst/>
            <a:cxnLst/>
            <a:rect l="l" t="t" r="r" b="b"/>
            <a:pathLst>
              <a:path w="1693114" h="1571750">
                <a:moveTo>
                  <a:pt x="0" y="0"/>
                </a:moveTo>
                <a:lnTo>
                  <a:pt x="1693114" y="0"/>
                </a:lnTo>
                <a:lnTo>
                  <a:pt x="1693114" y="1571751"/>
                </a:lnTo>
                <a:lnTo>
                  <a:pt x="0" y="15717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60" b="-38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>
            <a:off x="5009716" y="2835111"/>
            <a:ext cx="2886678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10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Episodic sessions (conventional operant)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564080" y="4615126"/>
            <a:ext cx="2886678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1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Handling / context stress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829271" y="5079125"/>
            <a:ext cx="2267719" cy="411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0"/>
              </a:lnSpc>
            </a:pPr>
            <a:r>
              <a:rPr lang="en-US" sz="2899" b="1">
                <a:solidFill>
                  <a:srgbClr val="2946BF"/>
                </a:solidFill>
                <a:latin typeface="TT Hoves Bold"/>
                <a:ea typeface="TT Hoves Bold"/>
                <a:cs typeface="TT Hoves Bold"/>
                <a:sym typeface="TT Hoves Bold"/>
              </a:rPr>
              <a:t>Beatbox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97663" y="5021617"/>
            <a:ext cx="2267719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2"/>
              </a:lnSpc>
            </a:pPr>
            <a:r>
              <a:rPr lang="en-US" sz="1800" b="1">
                <a:solidFill>
                  <a:srgbClr val="FF99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Problem: conventional operant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210791" y="6542479"/>
            <a:ext cx="2886678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1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Limited scalability &amp; reproductibility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332798" y="6542479"/>
            <a:ext cx="3018458" cy="1265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10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Standardized automation (better reproducibility, fewer animals)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688713" y="4508332"/>
            <a:ext cx="2662543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1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Dense within-subject data (less inter-individual noise)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688713" y="2835111"/>
            <a:ext cx="2886678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1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Longitudinal learning (days - weeks)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714750" y="885825"/>
            <a:ext cx="1085850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What the </a:t>
            </a:r>
            <a:r>
              <a:rPr lang="en-US" sz="3600" b="1">
                <a:solidFill>
                  <a:srgbClr val="2946BF"/>
                </a:solidFill>
                <a:latin typeface="TT Hoves Bold"/>
                <a:ea typeface="TT Hoves Bold"/>
                <a:cs typeface="TT Hoves Bold"/>
                <a:sym typeface="TT Hoves Bold"/>
              </a:rPr>
              <a:t>BEATBOX</a:t>
            </a:r>
            <a:r>
              <a:rPr lang="en-US" sz="360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enables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714750" y="1681203"/>
            <a:ext cx="10858500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999999"/>
                </a:solidFill>
                <a:latin typeface="TT Hoves"/>
                <a:ea typeface="TT Hoves"/>
                <a:cs typeface="TT Hoves"/>
                <a:sym typeface="TT Hoves"/>
              </a:rPr>
              <a:t>The scientific gain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073452" y="8427257"/>
            <a:ext cx="10013133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99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From episodic testing</a:t>
            </a:r>
            <a:r>
              <a:rPr lang="en-US" sz="2799" b="1">
                <a:solidFill>
                  <a:srgbClr val="7252A5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2799" b="1">
                <a:solidFill>
                  <a:srgbClr val="010101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to</a:t>
            </a:r>
            <a:r>
              <a:rPr lang="en-US" sz="2799" b="1">
                <a:solidFill>
                  <a:srgbClr val="7252A5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2799" b="1">
                <a:solidFill>
                  <a:srgbClr val="2946B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Continuous behavioural phenotyping</a:t>
            </a:r>
          </a:p>
        </p:txBody>
      </p:sp>
      <p:pic>
        <p:nvPicPr>
          <p:cNvPr id="46" name="Graphique 45" descr="Badge croix avec un remplissage uni">
            <a:extLst>
              <a:ext uri="{FF2B5EF4-FFF2-40B4-BE49-F238E27FC236}">
                <a16:creationId xmlns:a16="http://schemas.microsoft.com/office/drawing/2014/main" id="{075A1EEB-9531-6C2E-0B57-0187FC146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70303" y="1849609"/>
            <a:ext cx="914400" cy="914400"/>
          </a:xfrm>
          <a:prstGeom prst="rect">
            <a:avLst/>
          </a:prstGeom>
        </p:spPr>
      </p:pic>
      <p:sp>
        <p:nvSpPr>
          <p:cNvPr id="47" name="TextBox 43">
            <a:extLst>
              <a:ext uri="{FF2B5EF4-FFF2-40B4-BE49-F238E27FC236}">
                <a16:creationId xmlns:a16="http://schemas.microsoft.com/office/drawing/2014/main" id="{47657F1B-BD65-B182-9913-7FA31B489CF6}"/>
              </a:ext>
            </a:extLst>
          </p:cNvPr>
          <p:cNvSpPr txBox="1"/>
          <p:nvPr/>
        </p:nvSpPr>
        <p:spPr>
          <a:xfrm>
            <a:off x="2121106" y="2091869"/>
            <a:ext cx="1343641" cy="345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chemeClr val="accent6"/>
                </a:solidFill>
                <a:latin typeface="TT Hoves"/>
                <a:ea typeface="TT Hoves"/>
                <a:cs typeface="TT Hoves"/>
                <a:sym typeface="TT Hoves"/>
              </a:rPr>
              <a:t>Before:</a:t>
            </a:r>
          </a:p>
        </p:txBody>
      </p:sp>
      <p:sp>
        <p:nvSpPr>
          <p:cNvPr id="48" name="TextBox 43">
            <a:extLst>
              <a:ext uri="{FF2B5EF4-FFF2-40B4-BE49-F238E27FC236}">
                <a16:creationId xmlns:a16="http://schemas.microsoft.com/office/drawing/2014/main" id="{F1B52D10-643A-16EC-76E6-AE8922F9102A}"/>
              </a:ext>
            </a:extLst>
          </p:cNvPr>
          <p:cNvSpPr txBox="1"/>
          <p:nvPr/>
        </p:nvSpPr>
        <p:spPr>
          <a:xfrm>
            <a:off x="14915909" y="1957671"/>
            <a:ext cx="1343641" cy="345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2946BF"/>
                </a:solidFill>
                <a:latin typeface="TT Hoves"/>
                <a:ea typeface="TT Hoves"/>
                <a:cs typeface="TT Hoves"/>
                <a:sym typeface="TT Hoves"/>
              </a:rPr>
              <a:t>Now:</a:t>
            </a:r>
          </a:p>
        </p:txBody>
      </p:sp>
      <p:pic>
        <p:nvPicPr>
          <p:cNvPr id="50" name="Graphique 49" descr="Badge Tick1 avec un remplissage uni">
            <a:extLst>
              <a:ext uri="{FF2B5EF4-FFF2-40B4-BE49-F238E27FC236}">
                <a16:creationId xmlns:a16="http://schemas.microsoft.com/office/drawing/2014/main" id="{57A67A10-E512-15AC-A55A-9C088175FB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182590" y="1685405"/>
            <a:ext cx="914400" cy="914400"/>
          </a:xfrm>
          <a:prstGeom prst="rect">
            <a:avLst/>
          </a:prstGeom>
        </p:spPr>
      </p:pic>
      <p:grpSp>
        <p:nvGrpSpPr>
          <p:cNvPr id="51" name="Group 16">
            <a:extLst>
              <a:ext uri="{FF2B5EF4-FFF2-40B4-BE49-F238E27FC236}">
                <a16:creationId xmlns:a16="http://schemas.microsoft.com/office/drawing/2014/main" id="{8F12D60B-97C5-D9BE-9789-E2EC6EC49478}"/>
              </a:ext>
            </a:extLst>
          </p:cNvPr>
          <p:cNvGrpSpPr/>
          <p:nvPr/>
        </p:nvGrpSpPr>
        <p:grpSpPr>
          <a:xfrm>
            <a:off x="8666064" y="4644843"/>
            <a:ext cx="1102900" cy="611701"/>
            <a:chOff x="-1254" y="-19050"/>
            <a:chExt cx="290476" cy="161106"/>
          </a:xfrm>
        </p:grpSpPr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46C45ABA-4651-2A21-F306-6482A129D02D}"/>
                </a:ext>
              </a:extLst>
            </p:cNvPr>
            <p:cNvSpPr/>
            <p:nvPr/>
          </p:nvSpPr>
          <p:spPr>
            <a:xfrm>
              <a:off x="0" y="0"/>
              <a:ext cx="289222" cy="123006"/>
            </a:xfrm>
            <a:custGeom>
              <a:avLst/>
              <a:gdLst/>
              <a:ahLst/>
              <a:cxnLst/>
              <a:rect l="l" t="t" r="r" b="b"/>
              <a:pathLst>
                <a:path w="289222" h="123006">
                  <a:moveTo>
                    <a:pt x="61503" y="0"/>
                  </a:moveTo>
                  <a:lnTo>
                    <a:pt x="227719" y="0"/>
                  </a:lnTo>
                  <a:cubicBezTo>
                    <a:pt x="244030" y="0"/>
                    <a:pt x="259674" y="6480"/>
                    <a:pt x="271208" y="18014"/>
                  </a:cubicBezTo>
                  <a:cubicBezTo>
                    <a:pt x="282742" y="29548"/>
                    <a:pt x="289222" y="45192"/>
                    <a:pt x="289222" y="61503"/>
                  </a:cubicBezTo>
                  <a:lnTo>
                    <a:pt x="289222" y="61503"/>
                  </a:lnTo>
                  <a:cubicBezTo>
                    <a:pt x="289222" y="77815"/>
                    <a:pt x="282742" y="93458"/>
                    <a:pt x="271208" y="104992"/>
                  </a:cubicBezTo>
                  <a:cubicBezTo>
                    <a:pt x="259674" y="116527"/>
                    <a:pt x="244030" y="123006"/>
                    <a:pt x="227719" y="123006"/>
                  </a:cubicBezTo>
                  <a:lnTo>
                    <a:pt x="61503" y="123006"/>
                  </a:lnTo>
                  <a:cubicBezTo>
                    <a:pt x="45192" y="123006"/>
                    <a:pt x="29548" y="116527"/>
                    <a:pt x="18014" y="104992"/>
                  </a:cubicBezTo>
                  <a:cubicBezTo>
                    <a:pt x="6480" y="93458"/>
                    <a:pt x="0" y="77815"/>
                    <a:pt x="0" y="61503"/>
                  </a:cubicBezTo>
                  <a:lnTo>
                    <a:pt x="0" y="61503"/>
                  </a:lnTo>
                  <a:cubicBezTo>
                    <a:pt x="0" y="45192"/>
                    <a:pt x="6480" y="29548"/>
                    <a:pt x="18014" y="18014"/>
                  </a:cubicBezTo>
                  <a:cubicBezTo>
                    <a:pt x="29548" y="6480"/>
                    <a:pt x="45192" y="0"/>
                    <a:pt x="61503" y="0"/>
                  </a:cubicBezTo>
                  <a:close/>
                </a:path>
              </a:pathLst>
            </a:custGeom>
            <a:solidFill>
              <a:srgbClr val="2946B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TextBox 18">
              <a:extLst>
                <a:ext uri="{FF2B5EF4-FFF2-40B4-BE49-F238E27FC236}">
                  <a16:creationId xmlns:a16="http://schemas.microsoft.com/office/drawing/2014/main" id="{75B3DE6A-EBCE-91C2-9A1B-1890D8EC2C4E}"/>
                </a:ext>
              </a:extLst>
            </p:cNvPr>
            <p:cNvSpPr txBox="1"/>
            <p:nvPr/>
          </p:nvSpPr>
          <p:spPr>
            <a:xfrm>
              <a:off x="-1254" y="-19050"/>
              <a:ext cx="289222" cy="161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 b="1" dirty="0">
                  <a:solidFill>
                    <a:srgbClr val="F8F8F8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VS</a:t>
              </a:r>
            </a:p>
          </p:txBody>
        </p:sp>
      </p:grpSp>
      <p:grpSp>
        <p:nvGrpSpPr>
          <p:cNvPr id="54" name="Group 16">
            <a:extLst>
              <a:ext uri="{FF2B5EF4-FFF2-40B4-BE49-F238E27FC236}">
                <a16:creationId xmlns:a16="http://schemas.microsoft.com/office/drawing/2014/main" id="{FDBEED9D-04F1-E72C-359A-DBD6A2A718F2}"/>
              </a:ext>
            </a:extLst>
          </p:cNvPr>
          <p:cNvGrpSpPr/>
          <p:nvPr/>
        </p:nvGrpSpPr>
        <p:grpSpPr>
          <a:xfrm>
            <a:off x="8666064" y="6419062"/>
            <a:ext cx="1102900" cy="611701"/>
            <a:chOff x="-1254" y="-19050"/>
            <a:chExt cx="290476" cy="161106"/>
          </a:xfrm>
        </p:grpSpPr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797CDB7D-E931-38AD-DEF2-1E852A10A17B}"/>
                </a:ext>
              </a:extLst>
            </p:cNvPr>
            <p:cNvSpPr/>
            <p:nvPr/>
          </p:nvSpPr>
          <p:spPr>
            <a:xfrm>
              <a:off x="0" y="0"/>
              <a:ext cx="289222" cy="123006"/>
            </a:xfrm>
            <a:custGeom>
              <a:avLst/>
              <a:gdLst/>
              <a:ahLst/>
              <a:cxnLst/>
              <a:rect l="l" t="t" r="r" b="b"/>
              <a:pathLst>
                <a:path w="289222" h="123006">
                  <a:moveTo>
                    <a:pt x="61503" y="0"/>
                  </a:moveTo>
                  <a:lnTo>
                    <a:pt x="227719" y="0"/>
                  </a:lnTo>
                  <a:cubicBezTo>
                    <a:pt x="244030" y="0"/>
                    <a:pt x="259674" y="6480"/>
                    <a:pt x="271208" y="18014"/>
                  </a:cubicBezTo>
                  <a:cubicBezTo>
                    <a:pt x="282742" y="29548"/>
                    <a:pt x="289222" y="45192"/>
                    <a:pt x="289222" y="61503"/>
                  </a:cubicBezTo>
                  <a:lnTo>
                    <a:pt x="289222" y="61503"/>
                  </a:lnTo>
                  <a:cubicBezTo>
                    <a:pt x="289222" y="77815"/>
                    <a:pt x="282742" y="93458"/>
                    <a:pt x="271208" y="104992"/>
                  </a:cubicBezTo>
                  <a:cubicBezTo>
                    <a:pt x="259674" y="116527"/>
                    <a:pt x="244030" y="123006"/>
                    <a:pt x="227719" y="123006"/>
                  </a:cubicBezTo>
                  <a:lnTo>
                    <a:pt x="61503" y="123006"/>
                  </a:lnTo>
                  <a:cubicBezTo>
                    <a:pt x="45192" y="123006"/>
                    <a:pt x="29548" y="116527"/>
                    <a:pt x="18014" y="104992"/>
                  </a:cubicBezTo>
                  <a:cubicBezTo>
                    <a:pt x="6480" y="93458"/>
                    <a:pt x="0" y="77815"/>
                    <a:pt x="0" y="61503"/>
                  </a:cubicBezTo>
                  <a:lnTo>
                    <a:pt x="0" y="61503"/>
                  </a:lnTo>
                  <a:cubicBezTo>
                    <a:pt x="0" y="45192"/>
                    <a:pt x="6480" y="29548"/>
                    <a:pt x="18014" y="18014"/>
                  </a:cubicBezTo>
                  <a:cubicBezTo>
                    <a:pt x="29548" y="6480"/>
                    <a:pt x="45192" y="0"/>
                    <a:pt x="61503" y="0"/>
                  </a:cubicBezTo>
                  <a:close/>
                </a:path>
              </a:pathLst>
            </a:custGeom>
            <a:solidFill>
              <a:srgbClr val="2946B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901BF1A0-13D2-38C4-260A-97A602D95C1A}"/>
                </a:ext>
              </a:extLst>
            </p:cNvPr>
            <p:cNvSpPr txBox="1"/>
            <p:nvPr/>
          </p:nvSpPr>
          <p:spPr>
            <a:xfrm>
              <a:off x="-1254" y="-19050"/>
              <a:ext cx="289222" cy="161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 b="1" dirty="0">
                  <a:solidFill>
                    <a:srgbClr val="F8F8F8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VS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648" y="3543378"/>
            <a:ext cx="4866726" cy="4805892"/>
          </a:xfrm>
          <a:custGeom>
            <a:avLst/>
            <a:gdLst/>
            <a:ahLst/>
            <a:cxnLst/>
            <a:rect l="l" t="t" r="r" b="b"/>
            <a:pathLst>
              <a:path w="4866726" h="4805892">
                <a:moveTo>
                  <a:pt x="0" y="0"/>
                </a:moveTo>
                <a:lnTo>
                  <a:pt x="4866725" y="0"/>
                </a:lnTo>
                <a:lnTo>
                  <a:pt x="4866725" y="4805892"/>
                </a:lnTo>
                <a:lnTo>
                  <a:pt x="0" y="4805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9326444" y="3340601"/>
            <a:ext cx="932911" cy="0"/>
          </a:xfrm>
          <a:prstGeom prst="line">
            <a:avLst/>
          </a:prstGeom>
          <a:ln w="28575" cap="rnd">
            <a:solidFill>
              <a:srgbClr val="F5A64E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7965979" y="2928256"/>
            <a:ext cx="1335999" cy="824690"/>
            <a:chOff x="0" y="0"/>
            <a:chExt cx="812800" cy="5017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01728"/>
            </a:xfrm>
            <a:custGeom>
              <a:avLst/>
              <a:gdLst/>
              <a:ahLst/>
              <a:cxnLst/>
              <a:rect l="l" t="t" r="r" b="b"/>
              <a:pathLst>
                <a:path w="812800" h="501728">
                  <a:moveTo>
                    <a:pt x="406400" y="0"/>
                  </a:moveTo>
                  <a:lnTo>
                    <a:pt x="812800" y="250864"/>
                  </a:lnTo>
                  <a:lnTo>
                    <a:pt x="406400" y="501728"/>
                  </a:lnTo>
                  <a:lnTo>
                    <a:pt x="0" y="25086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81E6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9700" y="38610"/>
              <a:ext cx="533400" cy="376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01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9326444" y="4673409"/>
            <a:ext cx="932911" cy="0"/>
          </a:xfrm>
          <a:prstGeom prst="line">
            <a:avLst/>
          </a:prstGeom>
          <a:ln w="28575" cap="rnd">
            <a:solidFill>
              <a:srgbClr val="F5A64E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/>
          <p:nvPr/>
        </p:nvGrpSpPr>
        <p:grpSpPr>
          <a:xfrm>
            <a:off x="7965979" y="4261064"/>
            <a:ext cx="1335999" cy="824690"/>
            <a:chOff x="0" y="0"/>
            <a:chExt cx="812800" cy="5017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501728"/>
            </a:xfrm>
            <a:custGeom>
              <a:avLst/>
              <a:gdLst/>
              <a:ahLst/>
              <a:cxnLst/>
              <a:rect l="l" t="t" r="r" b="b"/>
              <a:pathLst>
                <a:path w="812800" h="501728">
                  <a:moveTo>
                    <a:pt x="406400" y="0"/>
                  </a:moveTo>
                  <a:lnTo>
                    <a:pt x="812800" y="250864"/>
                  </a:lnTo>
                  <a:lnTo>
                    <a:pt x="406400" y="501728"/>
                  </a:lnTo>
                  <a:lnTo>
                    <a:pt x="0" y="25086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04B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9700" y="38610"/>
              <a:ext cx="533400" cy="376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02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9326444" y="6006216"/>
            <a:ext cx="932911" cy="0"/>
          </a:xfrm>
          <a:prstGeom prst="line">
            <a:avLst/>
          </a:prstGeom>
          <a:ln w="28575" cap="rnd">
            <a:solidFill>
              <a:srgbClr val="F5A64E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2" name="Group 12"/>
          <p:cNvGrpSpPr/>
          <p:nvPr/>
        </p:nvGrpSpPr>
        <p:grpSpPr>
          <a:xfrm>
            <a:off x="7965979" y="5593871"/>
            <a:ext cx="1335999" cy="824690"/>
            <a:chOff x="0" y="0"/>
            <a:chExt cx="812800" cy="5017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501728"/>
            </a:xfrm>
            <a:custGeom>
              <a:avLst/>
              <a:gdLst/>
              <a:ahLst/>
              <a:cxnLst/>
              <a:rect l="l" t="t" r="r" b="b"/>
              <a:pathLst>
                <a:path w="812800" h="501728">
                  <a:moveTo>
                    <a:pt x="406400" y="0"/>
                  </a:moveTo>
                  <a:lnTo>
                    <a:pt x="812800" y="250864"/>
                  </a:lnTo>
                  <a:lnTo>
                    <a:pt x="406400" y="501728"/>
                  </a:lnTo>
                  <a:lnTo>
                    <a:pt x="0" y="25086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F1D1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9700" y="38610"/>
              <a:ext cx="533400" cy="376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>
                  <a:solidFill>
                    <a:srgbClr val="0000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03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>
            <a:off x="9326444" y="7339024"/>
            <a:ext cx="932911" cy="0"/>
          </a:xfrm>
          <a:prstGeom prst="line">
            <a:avLst/>
          </a:prstGeom>
          <a:ln w="28575" cap="rnd">
            <a:solidFill>
              <a:srgbClr val="F5A64E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6" name="Group 16"/>
          <p:cNvGrpSpPr/>
          <p:nvPr/>
        </p:nvGrpSpPr>
        <p:grpSpPr>
          <a:xfrm>
            <a:off x="7965979" y="6926679"/>
            <a:ext cx="1335999" cy="824690"/>
            <a:chOff x="0" y="0"/>
            <a:chExt cx="812800" cy="5017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501728"/>
            </a:xfrm>
            <a:custGeom>
              <a:avLst/>
              <a:gdLst/>
              <a:ahLst/>
              <a:cxnLst/>
              <a:rect l="l" t="t" r="r" b="b"/>
              <a:pathLst>
                <a:path w="812800" h="501728">
                  <a:moveTo>
                    <a:pt x="406400" y="0"/>
                  </a:moveTo>
                  <a:lnTo>
                    <a:pt x="812800" y="250864"/>
                  </a:lnTo>
                  <a:lnTo>
                    <a:pt x="406400" y="501728"/>
                  </a:lnTo>
                  <a:lnTo>
                    <a:pt x="0" y="25086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9700" y="38610"/>
              <a:ext cx="533400" cy="376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>
                  <a:solidFill>
                    <a:srgbClr val="0000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04</a:t>
              </a:r>
            </a:p>
          </p:txBody>
        </p:sp>
      </p:grpSp>
      <p:sp>
        <p:nvSpPr>
          <p:cNvPr id="19" name="AutoShape 19"/>
          <p:cNvSpPr/>
          <p:nvPr/>
        </p:nvSpPr>
        <p:spPr>
          <a:xfrm>
            <a:off x="9326444" y="8671831"/>
            <a:ext cx="932911" cy="0"/>
          </a:xfrm>
          <a:prstGeom prst="line">
            <a:avLst/>
          </a:prstGeom>
          <a:ln w="28575" cap="rnd">
            <a:solidFill>
              <a:srgbClr val="F5A64E"/>
            </a:solidFill>
            <a:prstDash val="sysDot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20" name="Group 20"/>
          <p:cNvGrpSpPr/>
          <p:nvPr/>
        </p:nvGrpSpPr>
        <p:grpSpPr>
          <a:xfrm>
            <a:off x="7965979" y="8259486"/>
            <a:ext cx="1335999" cy="824690"/>
            <a:chOff x="0" y="0"/>
            <a:chExt cx="812800" cy="50172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501728"/>
            </a:xfrm>
            <a:custGeom>
              <a:avLst/>
              <a:gdLst/>
              <a:ahLst/>
              <a:cxnLst/>
              <a:rect l="l" t="t" r="r" b="b"/>
              <a:pathLst>
                <a:path w="812800" h="501728">
                  <a:moveTo>
                    <a:pt x="406400" y="0"/>
                  </a:moveTo>
                  <a:lnTo>
                    <a:pt x="812800" y="250864"/>
                  </a:lnTo>
                  <a:lnTo>
                    <a:pt x="406400" y="501728"/>
                  </a:lnTo>
                  <a:lnTo>
                    <a:pt x="0" y="25086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FC34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9700" y="38610"/>
              <a:ext cx="533400" cy="376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>
                  <a:solidFill>
                    <a:srgbClr val="0000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05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5720568" y="66976"/>
            <a:ext cx="2032229" cy="1923448"/>
          </a:xfrm>
          <a:custGeom>
            <a:avLst/>
            <a:gdLst/>
            <a:ahLst/>
            <a:cxnLst/>
            <a:rect l="l" t="t" r="r" b="b"/>
            <a:pathLst>
              <a:path w="2032229" h="1923448">
                <a:moveTo>
                  <a:pt x="0" y="0"/>
                </a:moveTo>
                <a:lnTo>
                  <a:pt x="2032229" y="0"/>
                </a:lnTo>
                <a:lnTo>
                  <a:pt x="2032229" y="1923448"/>
                </a:lnTo>
                <a:lnTo>
                  <a:pt x="0" y="1923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65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 rot="5400000">
            <a:off x="6764421" y="4881759"/>
            <a:ext cx="577666" cy="377649"/>
          </a:xfrm>
          <a:custGeom>
            <a:avLst/>
            <a:gdLst/>
            <a:ahLst/>
            <a:cxnLst/>
            <a:rect l="l" t="t" r="r" b="b"/>
            <a:pathLst>
              <a:path w="577666" h="377649">
                <a:moveTo>
                  <a:pt x="0" y="0"/>
                </a:moveTo>
                <a:lnTo>
                  <a:pt x="577666" y="0"/>
                </a:lnTo>
                <a:lnTo>
                  <a:pt x="577666" y="377649"/>
                </a:lnTo>
                <a:lnTo>
                  <a:pt x="0" y="3776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>
            <a:off x="2952750" y="885825"/>
            <a:ext cx="1238250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System architecture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52750" y="1622054"/>
            <a:ext cx="12382500" cy="297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Modular hardware &gt;&gt; real-time control&gt;&gt; analysis-ready data.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63813" y="3091046"/>
            <a:ext cx="1160253" cy="50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Hardware</a:t>
            </a:r>
          </a:p>
          <a:p>
            <a:pPr algn="l">
              <a:lnSpc>
                <a:spcPts val="197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(modular)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784319" y="2641784"/>
            <a:ext cx="3640953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Swappable operant modules, removable panels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Embedded environmental sensing + audio</a:t>
            </a:r>
          </a:p>
          <a:p>
            <a:pPr algn="l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463813" y="4547679"/>
            <a:ext cx="1592323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Live control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784319" y="3974591"/>
            <a:ext cx="3640953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Real-time monitoring (sensor/actuator states, task stage)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Operator actions (start/stop, parameter tweaks, overrides)</a:t>
            </a:r>
          </a:p>
          <a:p>
            <a:pPr algn="l"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463813" y="5880486"/>
            <a:ext cx="2320506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Execution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784319" y="5624639"/>
            <a:ext cx="3640953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Deterministic task timing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Autonomous outputs (rewards/cues + safety handling)</a:t>
            </a:r>
          </a:p>
          <a:p>
            <a:pPr algn="l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463813" y="7089469"/>
            <a:ext cx="2320506" cy="50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Data </a:t>
            </a:r>
          </a:p>
          <a:p>
            <a:pPr algn="l">
              <a:lnSpc>
                <a:spcPts val="197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(analysis ready)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784319" y="6916431"/>
            <a:ext cx="3640953" cy="82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Live streaming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Timestamped logs (JSON/CSV)</a:t>
            </a:r>
          </a:p>
          <a:p>
            <a:pPr algn="l"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463813" y="8546101"/>
            <a:ext cx="2320506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Connectivity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784319" y="8387351"/>
            <a:ext cx="3640953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Data streaming to a local PC or server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033815" y="1662043"/>
            <a:ext cx="1718982" cy="27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Open-BeatBox</a:t>
            </a:r>
          </a:p>
        </p:txBody>
      </p:sp>
      <p:sp>
        <p:nvSpPr>
          <p:cNvPr id="38" name="TextBox 38"/>
          <p:cNvSpPr txBox="1"/>
          <p:nvPr/>
        </p:nvSpPr>
        <p:spPr>
          <a:xfrm rot="-5400000">
            <a:off x="6332769" y="3651106"/>
            <a:ext cx="147889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Sense &amp; Act</a:t>
            </a:r>
          </a:p>
        </p:txBody>
      </p:sp>
      <p:sp>
        <p:nvSpPr>
          <p:cNvPr id="39" name="TextBox 39"/>
          <p:cNvSpPr txBox="1"/>
          <p:nvPr/>
        </p:nvSpPr>
        <p:spPr>
          <a:xfrm rot="-5400000">
            <a:off x="6564968" y="5764292"/>
            <a:ext cx="93847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Decide</a:t>
            </a:r>
          </a:p>
        </p:txBody>
      </p:sp>
      <p:sp>
        <p:nvSpPr>
          <p:cNvPr id="40" name="TextBox 40"/>
          <p:cNvSpPr txBox="1"/>
          <p:nvPr/>
        </p:nvSpPr>
        <p:spPr>
          <a:xfrm rot="-5400000">
            <a:off x="5964591" y="8179407"/>
            <a:ext cx="213922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Stream &amp; Analyze</a:t>
            </a:r>
          </a:p>
        </p:txBody>
      </p:sp>
      <p:sp>
        <p:nvSpPr>
          <p:cNvPr id="41" name="Freeform 41"/>
          <p:cNvSpPr/>
          <p:nvPr/>
        </p:nvSpPr>
        <p:spPr>
          <a:xfrm rot="5400000">
            <a:off x="6764421" y="6691891"/>
            <a:ext cx="577666" cy="377649"/>
          </a:xfrm>
          <a:custGeom>
            <a:avLst/>
            <a:gdLst/>
            <a:ahLst/>
            <a:cxnLst/>
            <a:rect l="l" t="t" r="r" b="b"/>
            <a:pathLst>
              <a:path w="577666" h="377649">
                <a:moveTo>
                  <a:pt x="0" y="0"/>
                </a:moveTo>
                <a:lnTo>
                  <a:pt x="577666" y="0"/>
                </a:lnTo>
                <a:lnTo>
                  <a:pt x="577666" y="377649"/>
                </a:lnTo>
                <a:lnTo>
                  <a:pt x="0" y="3776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561" y="1028700"/>
            <a:ext cx="424739" cy="5705737"/>
            <a:chOff x="0" y="0"/>
            <a:chExt cx="566318" cy="7607649"/>
          </a:xfrm>
        </p:grpSpPr>
        <p:sp>
          <p:nvSpPr>
            <p:cNvPr id="3" name="TextBox 3"/>
            <p:cNvSpPr txBox="1"/>
            <p:nvPr/>
          </p:nvSpPr>
          <p:spPr>
            <a:xfrm rot="5400000">
              <a:off x="-3048832" y="4036475"/>
              <a:ext cx="6702081" cy="44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ALL VERSIONS INCLUDED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66318" cy="566318"/>
            </a:xfrm>
            <a:custGeom>
              <a:avLst/>
              <a:gdLst/>
              <a:ahLst/>
              <a:cxnLst/>
              <a:rect l="l" t="t" r="r" b="b"/>
              <a:pathLst>
                <a:path w="566318" h="566318">
                  <a:moveTo>
                    <a:pt x="0" y="0"/>
                  </a:moveTo>
                  <a:lnTo>
                    <a:pt x="566318" y="0"/>
                  </a:lnTo>
                  <a:lnTo>
                    <a:pt x="566318" y="566318"/>
                  </a:lnTo>
                  <a:lnTo>
                    <a:pt x="0" y="566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52500"/>
            <a:ext cx="15261217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THE DREAM TEAM BEHIND IT</a:t>
            </a:r>
          </a:p>
        </p:txBody>
      </p:sp>
      <p:sp>
        <p:nvSpPr>
          <p:cNvPr id="6" name="Freeform 6"/>
          <p:cNvSpPr/>
          <p:nvPr/>
        </p:nvSpPr>
        <p:spPr>
          <a:xfrm>
            <a:off x="-1274045" y="9012955"/>
            <a:ext cx="2548090" cy="2548090"/>
          </a:xfrm>
          <a:custGeom>
            <a:avLst/>
            <a:gdLst/>
            <a:ahLst/>
            <a:cxnLst/>
            <a:rect l="l" t="t" r="r" b="b"/>
            <a:pathLst>
              <a:path w="2548090" h="2548090">
                <a:moveTo>
                  <a:pt x="0" y="0"/>
                </a:moveTo>
                <a:lnTo>
                  <a:pt x="2548090" y="0"/>
                </a:lnTo>
                <a:lnTo>
                  <a:pt x="2548090" y="2548090"/>
                </a:lnTo>
                <a:lnTo>
                  <a:pt x="0" y="2548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931631" y="816331"/>
            <a:ext cx="424739" cy="424739"/>
          </a:xfrm>
          <a:custGeom>
            <a:avLst/>
            <a:gdLst/>
            <a:ahLst/>
            <a:cxnLst/>
            <a:rect l="l" t="t" r="r" b="b"/>
            <a:pathLst>
              <a:path w="424739" h="424739">
                <a:moveTo>
                  <a:pt x="0" y="0"/>
                </a:moveTo>
                <a:lnTo>
                  <a:pt x="424738" y="0"/>
                </a:lnTo>
                <a:lnTo>
                  <a:pt x="424738" y="424738"/>
                </a:lnTo>
                <a:lnTo>
                  <a:pt x="0" y="424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4371422" y="6615917"/>
            <a:ext cx="3730571" cy="3730571"/>
          </a:xfrm>
          <a:custGeom>
            <a:avLst/>
            <a:gdLst/>
            <a:ahLst/>
            <a:cxnLst/>
            <a:rect l="l" t="t" r="r" b="b"/>
            <a:pathLst>
              <a:path w="3730571" h="3730571">
                <a:moveTo>
                  <a:pt x="0" y="0"/>
                </a:moveTo>
                <a:lnTo>
                  <a:pt x="3730571" y="0"/>
                </a:lnTo>
                <a:lnTo>
                  <a:pt x="3730571" y="3730571"/>
                </a:lnTo>
                <a:lnTo>
                  <a:pt x="0" y="3730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1028700" y="2268668"/>
            <a:ext cx="382492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2946BF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PROJECT LEAD AND VISION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6355" y="2784382"/>
            <a:ext cx="172852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Eric Burguière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92853" y="2268668"/>
            <a:ext cx="355185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Software &amp; firmware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19563" y="4451350"/>
            <a:ext cx="3870439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Damien Huzard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S. Lizbeth Mondragon-Gonzalez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506918"/>
            <a:ext cx="3551859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SCIENTIFIC CONCEPTION AND CONTRIBUTIONS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19563" y="3133724"/>
            <a:ext cx="355185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Damien Huzard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40253" y="2784382"/>
            <a:ext cx="2456711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Zenneddine Ajili</a:t>
            </a: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Guillaume </a:t>
            </a:r>
            <a:r>
              <a:rPr lang="en-US" sz="19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Penderia</a:t>
            </a:r>
            <a:endParaRPr lang="en-US" sz="199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Charlie Rousseau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92853" y="4205418"/>
            <a:ext cx="200447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Electronics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31872" y="6007987"/>
            <a:ext cx="3127086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MECHANICAL DESIGN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7719" y="6007987"/>
            <a:ext cx="399240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dirty="0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VALIDATION &amp; BETA TESTING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578161"/>
            <a:ext cx="3786671" cy="2845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Marine </a:t>
            </a:r>
            <a:r>
              <a:rPr lang="en-US" sz="19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Euvrad</a:t>
            </a:r>
            <a:endParaRPr lang="en-US" sz="199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Daniela Domingues</a:t>
            </a: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Eliana Lousada</a:t>
            </a: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Oriana Lavielle</a:t>
            </a: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Anne Lorenz</a:t>
            </a: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Youenn Travert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Christianne </a:t>
            </a:r>
            <a:r>
              <a:rPr lang="en-US" sz="19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Schreiweiss</a:t>
            </a:r>
            <a:endParaRPr lang="en-US" sz="199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819563" y="2259011"/>
            <a:ext cx="3992401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DOCUMENTATION &amp; OPEN REPOSITORY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19563" y="3854449"/>
            <a:ext cx="399240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WEB PLATFORM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476" y="4347769"/>
            <a:ext cx="2474085" cy="140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Eric </a:t>
            </a:r>
            <a:r>
              <a:rPr lang="en-US" sz="19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Burguière</a:t>
            </a: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Marine </a:t>
            </a:r>
            <a:r>
              <a:rPr lang="en-US" sz="1999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Euvrad</a:t>
            </a:r>
            <a:endParaRPr lang="en-US" sz="1999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Daniela Domingues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Nabil Benzina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92853" y="4799012"/>
            <a:ext cx="245671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Pierre Tissier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Pierre Pavlov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92853" y="6578161"/>
            <a:ext cx="245671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Pierre Tissier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Lucile Lebegue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58582" y="6578161"/>
            <a:ext cx="387043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S. Lizbeth Mondragon-Gonzalez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97601" y="6007987"/>
            <a:ext cx="399240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GRAPHIC DESIGN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78267" y="-895088"/>
            <a:ext cx="12798869" cy="13445643"/>
            <a:chOff x="0" y="0"/>
            <a:chExt cx="660400" cy="6937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693772"/>
            </a:xfrm>
            <a:custGeom>
              <a:avLst/>
              <a:gdLst/>
              <a:ahLst/>
              <a:cxnLst/>
              <a:rect l="l" t="t" r="r" b="b"/>
              <a:pathLst>
                <a:path w="660400" h="69377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5858"/>
                  </a:cubicBezTo>
                  <a:lnTo>
                    <a:pt x="660400" y="693772"/>
                  </a:lnTo>
                  <a:lnTo>
                    <a:pt x="0" y="693772"/>
                  </a:lnTo>
                  <a:lnTo>
                    <a:pt x="0" y="32613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ln w="381000" cap="sq">
              <a:solidFill>
                <a:srgbClr val="CFC34C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8900"/>
              <a:ext cx="660400" cy="604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2937" y="9353916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3" y="0"/>
                </a:lnTo>
                <a:lnTo>
                  <a:pt x="476143" y="476142"/>
                </a:lnTo>
                <a:lnTo>
                  <a:pt x="0" y="476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0" y="2587094"/>
            <a:ext cx="11060169" cy="6283511"/>
            <a:chOff x="0" y="0"/>
            <a:chExt cx="14746892" cy="83780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78014" cy="8378014"/>
            </a:xfrm>
            <a:custGeom>
              <a:avLst/>
              <a:gdLst/>
              <a:ahLst/>
              <a:cxnLst/>
              <a:rect l="l" t="t" r="r" b="b"/>
              <a:pathLst>
                <a:path w="8378014" h="8378014">
                  <a:moveTo>
                    <a:pt x="0" y="0"/>
                  </a:moveTo>
                  <a:lnTo>
                    <a:pt x="8378014" y="0"/>
                  </a:lnTo>
                  <a:lnTo>
                    <a:pt x="8378014" y="8378014"/>
                  </a:lnTo>
                  <a:lnTo>
                    <a:pt x="0" y="8378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731864" y="633576"/>
              <a:ext cx="6205581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172923" y="2825592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172923" y="1634580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143132" y="6169501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8145011" y="5032833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8145011" y="3901272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8143157" y="445553"/>
              <a:ext cx="286230" cy="314182"/>
              <a:chOff x="0" y="0"/>
              <a:chExt cx="740485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40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40485" h="812800">
                    <a:moveTo>
                      <a:pt x="370243" y="0"/>
                    </a:moveTo>
                    <a:cubicBezTo>
                      <a:pt x="165763" y="0"/>
                      <a:pt x="0" y="181951"/>
                      <a:pt x="0" y="406400"/>
                    </a:cubicBezTo>
                    <a:cubicBezTo>
                      <a:pt x="0" y="630849"/>
                      <a:pt x="165763" y="812800"/>
                      <a:pt x="370243" y="812800"/>
                    </a:cubicBezTo>
                    <a:cubicBezTo>
                      <a:pt x="574722" y="812800"/>
                      <a:pt x="740485" y="630849"/>
                      <a:pt x="740485" y="406400"/>
                    </a:cubicBezTo>
                    <a:cubicBezTo>
                      <a:pt x="740485" y="181951"/>
                      <a:pt x="574722" y="0"/>
                      <a:pt x="370243" y="0"/>
                    </a:cubicBezTo>
                    <a:close/>
                  </a:path>
                </a:pathLst>
              </a:custGeom>
              <a:solidFill>
                <a:srgbClr val="5A6C37"/>
              </a:solidFill>
              <a:ln w="28575" cap="sq">
                <a:solidFill>
                  <a:srgbClr val="5A6C3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69421" y="76200"/>
                <a:ext cx="601644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40" name="AutoShape 40"/>
            <p:cNvSpPr/>
            <p:nvPr/>
          </p:nvSpPr>
          <p:spPr>
            <a:xfrm flipV="1">
              <a:off x="1731864" y="633576"/>
              <a:ext cx="0" cy="314532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8601384" y="869493"/>
              <a:ext cx="6112236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Displ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ays stimuli and records touch responses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8601384" y="281178"/>
              <a:ext cx="6145508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Interactive touch panel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8864336" y="139550"/>
            <a:ext cx="2123082" cy="2123082"/>
          </a:xfrm>
          <a:custGeom>
            <a:avLst/>
            <a:gdLst/>
            <a:ahLst/>
            <a:cxnLst/>
            <a:rect l="l" t="t" r="r" b="b"/>
            <a:pathLst>
              <a:path w="2123082" h="2123082">
                <a:moveTo>
                  <a:pt x="0" y="0"/>
                </a:moveTo>
                <a:lnTo>
                  <a:pt x="2123082" y="0"/>
                </a:lnTo>
                <a:lnTo>
                  <a:pt x="2123082" y="2123083"/>
                </a:lnTo>
                <a:lnTo>
                  <a:pt x="0" y="2123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/>
          <p:cNvSpPr/>
          <p:nvPr/>
        </p:nvSpPr>
        <p:spPr>
          <a:xfrm>
            <a:off x="10067442" y="55157"/>
            <a:ext cx="2123082" cy="2123082"/>
          </a:xfrm>
          <a:custGeom>
            <a:avLst/>
            <a:gdLst/>
            <a:ahLst/>
            <a:cxnLst/>
            <a:rect l="l" t="t" r="r" b="b"/>
            <a:pathLst>
              <a:path w="2123082" h="2123082">
                <a:moveTo>
                  <a:pt x="0" y="0"/>
                </a:moveTo>
                <a:lnTo>
                  <a:pt x="2123083" y="0"/>
                </a:lnTo>
                <a:lnTo>
                  <a:pt x="2123083" y="2123082"/>
                </a:lnTo>
                <a:lnTo>
                  <a:pt x="0" y="2123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/>
          <p:cNvSpPr txBox="1"/>
          <p:nvPr/>
        </p:nvSpPr>
        <p:spPr>
          <a:xfrm>
            <a:off x="1319182" y="9419568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30281" y="1154011"/>
            <a:ext cx="3800008" cy="102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 spc="-385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Features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30281" y="2003537"/>
            <a:ext cx="4195312" cy="44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Modular hardware platform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913695" y="496786"/>
            <a:ext cx="6008191" cy="83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Stimulus + response in one surface 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Precise touch logging (x/y location + timestamp per trial)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Closed-loop tasks (immediate feedback + adaptive next stimulus)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A80C-7FE0-6941-B3A1-CA01AF1FB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E9DF8C8-6D37-D513-78F4-75F6C43365AC}"/>
              </a:ext>
            </a:extLst>
          </p:cNvPr>
          <p:cNvGrpSpPr/>
          <p:nvPr/>
        </p:nvGrpSpPr>
        <p:grpSpPr>
          <a:xfrm rot="5400000">
            <a:off x="-278267" y="-895088"/>
            <a:ext cx="12798869" cy="13445643"/>
            <a:chOff x="0" y="0"/>
            <a:chExt cx="660400" cy="69377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C8645DB-4F48-05B5-CB09-9B30776D2E20}"/>
                </a:ext>
              </a:extLst>
            </p:cNvPr>
            <p:cNvSpPr/>
            <p:nvPr/>
          </p:nvSpPr>
          <p:spPr>
            <a:xfrm>
              <a:off x="0" y="0"/>
              <a:ext cx="660400" cy="693772"/>
            </a:xfrm>
            <a:custGeom>
              <a:avLst/>
              <a:gdLst/>
              <a:ahLst/>
              <a:cxnLst/>
              <a:rect l="l" t="t" r="r" b="b"/>
              <a:pathLst>
                <a:path w="660400" h="69377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5858"/>
                  </a:cubicBezTo>
                  <a:lnTo>
                    <a:pt x="660400" y="693772"/>
                  </a:lnTo>
                  <a:lnTo>
                    <a:pt x="0" y="693772"/>
                  </a:lnTo>
                  <a:lnTo>
                    <a:pt x="0" y="32613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ln w="381000" cap="sq">
              <a:solidFill>
                <a:srgbClr val="CFC34C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10D0FE5-9B2A-3A81-B308-84F24D0C753C}"/>
                </a:ext>
              </a:extLst>
            </p:cNvPr>
            <p:cNvSpPr txBox="1"/>
            <p:nvPr/>
          </p:nvSpPr>
          <p:spPr>
            <a:xfrm>
              <a:off x="0" y="88900"/>
              <a:ext cx="660400" cy="604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E63DE6D-AE4B-8CD3-D390-2C02E31C0D0E}"/>
              </a:ext>
            </a:extLst>
          </p:cNvPr>
          <p:cNvSpPr/>
          <p:nvPr/>
        </p:nvSpPr>
        <p:spPr>
          <a:xfrm>
            <a:off x="652937" y="9353916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3" y="0"/>
                </a:lnTo>
                <a:lnTo>
                  <a:pt x="476143" y="476142"/>
                </a:lnTo>
                <a:lnTo>
                  <a:pt x="0" y="476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E2E8D3C-88A8-B6E5-DD2B-856507BFA563}"/>
              </a:ext>
            </a:extLst>
          </p:cNvPr>
          <p:cNvGrpSpPr/>
          <p:nvPr/>
        </p:nvGrpSpPr>
        <p:grpSpPr>
          <a:xfrm>
            <a:off x="0" y="2587094"/>
            <a:ext cx="11543850" cy="6283511"/>
            <a:chOff x="0" y="0"/>
            <a:chExt cx="15391800" cy="837801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2D5B1A4-299D-7804-ACBC-ABA1F9801CAE}"/>
                </a:ext>
              </a:extLst>
            </p:cNvPr>
            <p:cNvSpPr/>
            <p:nvPr/>
          </p:nvSpPr>
          <p:spPr>
            <a:xfrm>
              <a:off x="0" y="0"/>
              <a:ext cx="8378014" cy="8378014"/>
            </a:xfrm>
            <a:custGeom>
              <a:avLst/>
              <a:gdLst/>
              <a:ahLst/>
              <a:cxnLst/>
              <a:rect l="l" t="t" r="r" b="b"/>
              <a:pathLst>
                <a:path w="8378014" h="8378014">
                  <a:moveTo>
                    <a:pt x="0" y="0"/>
                  </a:moveTo>
                  <a:lnTo>
                    <a:pt x="8378014" y="0"/>
                  </a:lnTo>
                  <a:lnTo>
                    <a:pt x="8378014" y="8378014"/>
                  </a:lnTo>
                  <a:lnTo>
                    <a:pt x="0" y="8378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ACF94A5A-623F-0018-523E-93E95F20C1AC}"/>
                </a:ext>
              </a:extLst>
            </p:cNvPr>
            <p:cNvSpPr/>
            <p:nvPr/>
          </p:nvSpPr>
          <p:spPr>
            <a:xfrm flipV="1">
              <a:off x="4288995" y="1710203"/>
              <a:ext cx="3584950" cy="6349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FC487788-D80C-E1B1-0416-0A9901EF09C8}"/>
                </a:ext>
              </a:extLst>
            </p:cNvPr>
            <p:cNvSpPr/>
            <p:nvPr/>
          </p:nvSpPr>
          <p:spPr>
            <a:xfrm>
              <a:off x="1731864" y="633576"/>
              <a:ext cx="6205581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CC6E4B26-B545-37B7-084D-E1AE9AF32133}"/>
                </a:ext>
              </a:extLst>
            </p:cNvPr>
            <p:cNvGrpSpPr/>
            <p:nvPr/>
          </p:nvGrpSpPr>
          <p:grpSpPr>
            <a:xfrm>
              <a:off x="8143157" y="2795826"/>
              <a:ext cx="317500" cy="31750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852D53F4-CE01-5B1F-F58E-50EA0AE37C0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C34C"/>
              </a:solidFill>
              <a:ln w="28575" cap="sq">
                <a:solidFill>
                  <a:srgbClr val="B4AA0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146832E-88E6-4597-8440-4118C57671A6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77B09BB-5F4E-64F2-DD05-CB62D790C35F}"/>
                </a:ext>
              </a:extLst>
            </p:cNvPr>
            <p:cNvSpPr txBox="1"/>
            <p:nvPr/>
          </p:nvSpPr>
          <p:spPr>
            <a:xfrm>
              <a:off x="8646133" y="3189526"/>
              <a:ext cx="6473205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 Visu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al feedback and illumination for behavioral control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30F4086-9F28-192D-ED78-4C74B7E512D6}"/>
                </a:ext>
              </a:extLst>
            </p:cNvPr>
            <p:cNvSpPr txBox="1"/>
            <p:nvPr/>
          </p:nvSpPr>
          <p:spPr>
            <a:xfrm>
              <a:off x="8646133" y="2599700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Contextual illumination module</a:t>
              </a:r>
            </a:p>
          </p:txBody>
        </p: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C1CA7CEC-2F70-DF5D-0BF9-8CB5FDD635B5}"/>
                </a:ext>
              </a:extLst>
            </p:cNvPr>
            <p:cNvGrpSpPr/>
            <p:nvPr/>
          </p:nvGrpSpPr>
          <p:grpSpPr>
            <a:xfrm>
              <a:off x="8143157" y="1604815"/>
              <a:ext cx="317500" cy="317500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8CD29563-8170-A50D-1AE2-848557B8DBE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900"/>
              </a:solidFill>
              <a:ln w="28575" cap="sq">
                <a:solidFill>
                  <a:srgbClr val="FFBD5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0DF2E5ED-0355-39B5-DD76-7CD8FFB9643A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6A068B54-D4AD-010B-9A60-84E6595C6DDC}"/>
                </a:ext>
              </a:extLst>
            </p:cNvPr>
            <p:cNvSpPr txBox="1"/>
            <p:nvPr/>
          </p:nvSpPr>
          <p:spPr>
            <a:xfrm>
              <a:off x="8646133" y="2028755"/>
              <a:ext cx="6709147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Ov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erhead video acquisition for behavioral tracking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4FF9F3D-E8ED-C11E-17F0-FF19E6203029}"/>
                </a:ext>
              </a:extLst>
            </p:cNvPr>
            <p:cNvSpPr txBox="1"/>
            <p:nvPr/>
          </p:nvSpPr>
          <p:spPr>
            <a:xfrm>
              <a:off x="8646133" y="1440439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Ceiling vision module</a:t>
              </a: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A667031A-F020-CE7C-5A87-6EE94B6CE67B}"/>
                </a:ext>
              </a:extLst>
            </p:cNvPr>
            <p:cNvSpPr txBox="1"/>
            <p:nvPr/>
          </p:nvSpPr>
          <p:spPr>
            <a:xfrm>
              <a:off x="8143132" y="6169501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8B2760E1-11BB-19BB-6F14-5A73876D5DCC}"/>
                </a:ext>
              </a:extLst>
            </p:cNvPr>
            <p:cNvSpPr/>
            <p:nvPr/>
          </p:nvSpPr>
          <p:spPr>
            <a:xfrm>
              <a:off x="5502161" y="2066855"/>
              <a:ext cx="2435285" cy="856986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9D772B2-FC23-23EE-0780-54B0005D6DAF}"/>
                </a:ext>
              </a:extLst>
            </p:cNvPr>
            <p:cNvSpPr txBox="1"/>
            <p:nvPr/>
          </p:nvSpPr>
          <p:spPr>
            <a:xfrm>
              <a:off x="8145011" y="5032833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F2AEE7D1-50B3-69DB-D5D2-BB9BFD50BDCE}"/>
                </a:ext>
              </a:extLst>
            </p:cNvPr>
            <p:cNvSpPr txBox="1"/>
            <p:nvPr/>
          </p:nvSpPr>
          <p:spPr>
            <a:xfrm>
              <a:off x="8145011" y="3901272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42EB806D-C6D4-523B-5800-FEA6EF8DB09B}"/>
                </a:ext>
              </a:extLst>
            </p:cNvPr>
            <p:cNvGrpSpPr/>
            <p:nvPr/>
          </p:nvGrpSpPr>
          <p:grpSpPr>
            <a:xfrm>
              <a:off x="8143157" y="445553"/>
              <a:ext cx="286230" cy="314182"/>
              <a:chOff x="0" y="0"/>
              <a:chExt cx="740485" cy="812800"/>
            </a:xfrm>
          </p:grpSpPr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F8514B82-3E4F-9A6A-6303-0533B7A69EB7}"/>
                  </a:ext>
                </a:extLst>
              </p:cNvPr>
              <p:cNvSpPr/>
              <p:nvPr/>
            </p:nvSpPr>
            <p:spPr>
              <a:xfrm>
                <a:off x="0" y="0"/>
                <a:ext cx="740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40485" h="812800">
                    <a:moveTo>
                      <a:pt x="370243" y="0"/>
                    </a:moveTo>
                    <a:cubicBezTo>
                      <a:pt x="165763" y="0"/>
                      <a:pt x="0" y="181951"/>
                      <a:pt x="0" y="406400"/>
                    </a:cubicBezTo>
                    <a:cubicBezTo>
                      <a:pt x="0" y="630849"/>
                      <a:pt x="165763" y="812800"/>
                      <a:pt x="370243" y="812800"/>
                    </a:cubicBezTo>
                    <a:cubicBezTo>
                      <a:pt x="574722" y="812800"/>
                      <a:pt x="740485" y="630849"/>
                      <a:pt x="740485" y="406400"/>
                    </a:cubicBezTo>
                    <a:cubicBezTo>
                      <a:pt x="740485" y="181951"/>
                      <a:pt x="574722" y="0"/>
                      <a:pt x="370243" y="0"/>
                    </a:cubicBezTo>
                    <a:close/>
                  </a:path>
                </a:pathLst>
              </a:custGeom>
              <a:solidFill>
                <a:srgbClr val="5A6C37"/>
              </a:solidFill>
              <a:ln w="28575" cap="sq">
                <a:solidFill>
                  <a:srgbClr val="5A6C3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8B2B689C-DFDD-D32A-3A9E-AAF07540406C}"/>
                  </a:ext>
                </a:extLst>
              </p:cNvPr>
              <p:cNvSpPr txBox="1"/>
              <p:nvPr/>
            </p:nvSpPr>
            <p:spPr>
              <a:xfrm>
                <a:off x="69421" y="76200"/>
                <a:ext cx="601644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CE27CC80-4B00-8D85-A090-2913DC65B7DE}"/>
                </a:ext>
              </a:extLst>
            </p:cNvPr>
            <p:cNvSpPr/>
            <p:nvPr/>
          </p:nvSpPr>
          <p:spPr>
            <a:xfrm flipV="1">
              <a:off x="1731864" y="633576"/>
              <a:ext cx="0" cy="314532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0B3CF2D3-35C5-5D13-17D1-E3D9976C5046}"/>
                </a:ext>
              </a:extLst>
            </p:cNvPr>
            <p:cNvSpPr txBox="1"/>
            <p:nvPr/>
          </p:nvSpPr>
          <p:spPr>
            <a:xfrm>
              <a:off x="8601384" y="869493"/>
              <a:ext cx="6112236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Displ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ays stimuli and records touch responses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85A516AD-8EA3-A0FB-4F60-63FEB52E1B8C}"/>
                </a:ext>
              </a:extLst>
            </p:cNvPr>
            <p:cNvSpPr txBox="1"/>
            <p:nvPr/>
          </p:nvSpPr>
          <p:spPr>
            <a:xfrm>
              <a:off x="8601384" y="281178"/>
              <a:ext cx="6145508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Interactive touch panel</a:t>
              </a:r>
            </a:p>
          </p:txBody>
        </p:sp>
      </p:grpSp>
      <p:sp>
        <p:nvSpPr>
          <p:cNvPr id="45" name="Freeform 45">
            <a:extLst>
              <a:ext uri="{FF2B5EF4-FFF2-40B4-BE49-F238E27FC236}">
                <a16:creationId xmlns:a16="http://schemas.microsoft.com/office/drawing/2014/main" id="{D021990D-6F16-F55D-BC0A-0B4D0EFA39F6}"/>
              </a:ext>
            </a:extLst>
          </p:cNvPr>
          <p:cNvSpPr/>
          <p:nvPr/>
        </p:nvSpPr>
        <p:spPr>
          <a:xfrm>
            <a:off x="8864336" y="139550"/>
            <a:ext cx="2123082" cy="2123082"/>
          </a:xfrm>
          <a:custGeom>
            <a:avLst/>
            <a:gdLst/>
            <a:ahLst/>
            <a:cxnLst/>
            <a:rect l="l" t="t" r="r" b="b"/>
            <a:pathLst>
              <a:path w="2123082" h="2123082">
                <a:moveTo>
                  <a:pt x="0" y="0"/>
                </a:moveTo>
                <a:lnTo>
                  <a:pt x="2123082" y="0"/>
                </a:lnTo>
                <a:lnTo>
                  <a:pt x="2123082" y="2123083"/>
                </a:lnTo>
                <a:lnTo>
                  <a:pt x="0" y="2123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FBF2161E-90D3-A1CC-BFE0-38F5AA4751CA}"/>
              </a:ext>
            </a:extLst>
          </p:cNvPr>
          <p:cNvSpPr/>
          <p:nvPr/>
        </p:nvSpPr>
        <p:spPr>
          <a:xfrm>
            <a:off x="10067442" y="55157"/>
            <a:ext cx="2123082" cy="2123082"/>
          </a:xfrm>
          <a:custGeom>
            <a:avLst/>
            <a:gdLst/>
            <a:ahLst/>
            <a:cxnLst/>
            <a:rect l="l" t="t" r="r" b="b"/>
            <a:pathLst>
              <a:path w="2123082" h="2123082">
                <a:moveTo>
                  <a:pt x="0" y="0"/>
                </a:moveTo>
                <a:lnTo>
                  <a:pt x="2123083" y="0"/>
                </a:lnTo>
                <a:lnTo>
                  <a:pt x="2123083" y="2123082"/>
                </a:lnTo>
                <a:lnTo>
                  <a:pt x="0" y="2123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53C4C7FB-B461-2F90-2061-A3D7B289F5E4}"/>
              </a:ext>
            </a:extLst>
          </p:cNvPr>
          <p:cNvSpPr/>
          <p:nvPr/>
        </p:nvSpPr>
        <p:spPr>
          <a:xfrm>
            <a:off x="10825007" y="1783498"/>
            <a:ext cx="2885939" cy="2885939"/>
          </a:xfrm>
          <a:custGeom>
            <a:avLst/>
            <a:gdLst/>
            <a:ahLst/>
            <a:cxnLst/>
            <a:rect l="l" t="t" r="r" b="b"/>
            <a:pathLst>
              <a:path w="2885939" h="2885939">
                <a:moveTo>
                  <a:pt x="0" y="0"/>
                </a:moveTo>
                <a:lnTo>
                  <a:pt x="2885939" y="0"/>
                </a:lnTo>
                <a:lnTo>
                  <a:pt x="2885939" y="2885939"/>
                </a:lnTo>
                <a:lnTo>
                  <a:pt x="0" y="2885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53DAB54F-1FFD-EE2D-33E3-234FA5713F39}"/>
              </a:ext>
            </a:extLst>
          </p:cNvPr>
          <p:cNvSpPr txBox="1"/>
          <p:nvPr/>
        </p:nvSpPr>
        <p:spPr>
          <a:xfrm>
            <a:off x="1319182" y="9419568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13315420-0395-2371-1D59-BDC2B3C40BF3}"/>
              </a:ext>
            </a:extLst>
          </p:cNvPr>
          <p:cNvSpPr txBox="1"/>
          <p:nvPr/>
        </p:nvSpPr>
        <p:spPr>
          <a:xfrm>
            <a:off x="730281" y="1154011"/>
            <a:ext cx="3800008" cy="102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 spc="-385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Features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D25D6BFB-1D31-7371-E4AC-E2854F6047FF}"/>
              </a:ext>
            </a:extLst>
          </p:cNvPr>
          <p:cNvSpPr txBox="1"/>
          <p:nvPr/>
        </p:nvSpPr>
        <p:spPr>
          <a:xfrm>
            <a:off x="730281" y="2003537"/>
            <a:ext cx="4195312" cy="44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Modular hardware platform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E2CE2208-A50D-D40E-FDAB-E95F24A79084}"/>
              </a:ext>
            </a:extLst>
          </p:cNvPr>
          <p:cNvSpPr txBox="1"/>
          <p:nvPr/>
        </p:nvSpPr>
        <p:spPr>
          <a:xfrm>
            <a:off x="11913695" y="496786"/>
            <a:ext cx="6008191" cy="83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Stimulus + response in one surface 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Precise touch logging (x/y location + timestamp per trial)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Closed-loop tasks (immediate feedback + adaptive next stimulus)</a:t>
            </a:r>
          </a:p>
        </p:txBody>
      </p:sp>
      <p:grpSp>
        <p:nvGrpSpPr>
          <p:cNvPr id="56" name="Group 56">
            <a:extLst>
              <a:ext uri="{FF2B5EF4-FFF2-40B4-BE49-F238E27FC236}">
                <a16:creationId xmlns:a16="http://schemas.microsoft.com/office/drawing/2014/main" id="{918EE857-DDC2-3952-5170-324636CC6CE5}"/>
              </a:ext>
            </a:extLst>
          </p:cNvPr>
          <p:cNvGrpSpPr/>
          <p:nvPr/>
        </p:nvGrpSpPr>
        <p:grpSpPr>
          <a:xfrm>
            <a:off x="13720045" y="1880053"/>
            <a:ext cx="2362427" cy="1764190"/>
            <a:chOff x="-98690" y="-205152"/>
            <a:chExt cx="3149902" cy="2352255"/>
          </a:xfrm>
        </p:grpSpPr>
        <p:sp>
          <p:nvSpPr>
            <p:cNvPr id="57" name="TextBox 57">
              <a:extLst>
                <a:ext uri="{FF2B5EF4-FFF2-40B4-BE49-F238E27FC236}">
                  <a16:creationId xmlns:a16="http://schemas.microsoft.com/office/drawing/2014/main" id="{D3235D0E-39AC-6067-8D64-8C651952A054}"/>
                </a:ext>
              </a:extLst>
            </p:cNvPr>
            <p:cNvSpPr txBox="1"/>
            <p:nvPr/>
          </p:nvSpPr>
          <p:spPr>
            <a:xfrm>
              <a:off x="-98690" y="-205152"/>
              <a:ext cx="2733366" cy="1104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FF9900"/>
                  </a:solidFill>
                  <a:latin typeface="TT Fors"/>
                  <a:ea typeface="TT Fors"/>
                  <a:cs typeface="TT Fors"/>
                  <a:sym typeface="TT Fors"/>
                </a:rPr>
                <a:t>Full-cage tracking</a:t>
              </a:r>
            </a:p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FF9900"/>
                  </a:solidFill>
                  <a:latin typeface="TT Fors"/>
                  <a:ea typeface="TT Fors"/>
                  <a:cs typeface="TT Fors"/>
                  <a:sym typeface="TT Fors"/>
                </a:rPr>
                <a:t>Trajectories + zones</a:t>
              </a:r>
            </a:p>
            <a:p>
              <a:pPr algn="l">
                <a:lnSpc>
                  <a:spcPts val="2250"/>
                </a:lnSpc>
              </a:pPr>
              <a:endParaRPr lang="en-US" sz="1500" spc="-7" dirty="0">
                <a:solidFill>
                  <a:srgbClr val="FF9900"/>
                </a:solidFill>
                <a:latin typeface="TT Fors"/>
                <a:ea typeface="TT Fors"/>
                <a:cs typeface="TT Fors"/>
                <a:sym typeface="TT Fors"/>
              </a:endParaRPr>
            </a:p>
          </p:txBody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1D1ED94F-C7D0-AB69-BD6D-0FCC4DA594FC}"/>
                </a:ext>
              </a:extLst>
            </p:cNvPr>
            <p:cNvSpPr txBox="1"/>
            <p:nvPr/>
          </p:nvSpPr>
          <p:spPr>
            <a:xfrm>
              <a:off x="-31845" y="988665"/>
              <a:ext cx="3083057" cy="11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B4AA05"/>
                  </a:solidFill>
                  <a:latin typeface="TT Fors"/>
                  <a:ea typeface="TT Fors"/>
                  <a:cs typeface="TT Fors"/>
                  <a:sym typeface="TT Fors"/>
                </a:rPr>
                <a:t>Instant visual cues</a:t>
              </a:r>
            </a:p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B4AA05"/>
                  </a:solidFill>
                  <a:latin typeface="TT Fors"/>
                  <a:ea typeface="TT Fors"/>
                  <a:cs typeface="TT Fors"/>
                  <a:sym typeface="TT Fors"/>
                </a:rPr>
                <a:t>Programmable lighting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26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58912-42B0-E1F2-C7A2-CB4A3CD35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5D4B4A5-F5CE-AD8E-9ED2-54309BDF78D5}"/>
              </a:ext>
            </a:extLst>
          </p:cNvPr>
          <p:cNvGrpSpPr/>
          <p:nvPr/>
        </p:nvGrpSpPr>
        <p:grpSpPr>
          <a:xfrm rot="5400000">
            <a:off x="-278267" y="-895088"/>
            <a:ext cx="12798869" cy="13445643"/>
            <a:chOff x="0" y="0"/>
            <a:chExt cx="660400" cy="69377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C8DA781-F31C-1076-5DE0-19BAEAA9620E}"/>
                </a:ext>
              </a:extLst>
            </p:cNvPr>
            <p:cNvSpPr/>
            <p:nvPr/>
          </p:nvSpPr>
          <p:spPr>
            <a:xfrm>
              <a:off x="0" y="0"/>
              <a:ext cx="660400" cy="693772"/>
            </a:xfrm>
            <a:custGeom>
              <a:avLst/>
              <a:gdLst/>
              <a:ahLst/>
              <a:cxnLst/>
              <a:rect l="l" t="t" r="r" b="b"/>
              <a:pathLst>
                <a:path w="660400" h="69377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5858"/>
                  </a:cubicBezTo>
                  <a:lnTo>
                    <a:pt x="660400" y="693772"/>
                  </a:lnTo>
                  <a:lnTo>
                    <a:pt x="0" y="693772"/>
                  </a:lnTo>
                  <a:lnTo>
                    <a:pt x="0" y="32613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ln w="381000" cap="sq">
              <a:solidFill>
                <a:srgbClr val="CFC34C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7AD4F05-6014-AC92-F19E-F38F54C608D0}"/>
                </a:ext>
              </a:extLst>
            </p:cNvPr>
            <p:cNvSpPr txBox="1"/>
            <p:nvPr/>
          </p:nvSpPr>
          <p:spPr>
            <a:xfrm>
              <a:off x="0" y="88900"/>
              <a:ext cx="660400" cy="604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C140CC9-A6D7-F762-B4E1-CD77001FAB4E}"/>
              </a:ext>
            </a:extLst>
          </p:cNvPr>
          <p:cNvSpPr/>
          <p:nvPr/>
        </p:nvSpPr>
        <p:spPr>
          <a:xfrm>
            <a:off x="652937" y="9353916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3" y="0"/>
                </a:lnTo>
                <a:lnTo>
                  <a:pt x="476143" y="476142"/>
                </a:lnTo>
                <a:lnTo>
                  <a:pt x="0" y="476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3EA290A-D0F4-F977-20C2-CA1C68F0D556}"/>
              </a:ext>
            </a:extLst>
          </p:cNvPr>
          <p:cNvGrpSpPr/>
          <p:nvPr/>
        </p:nvGrpSpPr>
        <p:grpSpPr>
          <a:xfrm>
            <a:off x="0" y="2587094"/>
            <a:ext cx="11564784" cy="6283511"/>
            <a:chOff x="0" y="0"/>
            <a:chExt cx="15419712" cy="837801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94C69FC-6AEB-F810-70AE-F7E5F2BF5C2B}"/>
                </a:ext>
              </a:extLst>
            </p:cNvPr>
            <p:cNvSpPr/>
            <p:nvPr/>
          </p:nvSpPr>
          <p:spPr>
            <a:xfrm>
              <a:off x="0" y="0"/>
              <a:ext cx="8378014" cy="8378014"/>
            </a:xfrm>
            <a:custGeom>
              <a:avLst/>
              <a:gdLst/>
              <a:ahLst/>
              <a:cxnLst/>
              <a:rect l="l" t="t" r="r" b="b"/>
              <a:pathLst>
                <a:path w="8378014" h="8378014">
                  <a:moveTo>
                    <a:pt x="0" y="0"/>
                  </a:moveTo>
                  <a:lnTo>
                    <a:pt x="8378014" y="0"/>
                  </a:lnTo>
                  <a:lnTo>
                    <a:pt x="8378014" y="8378014"/>
                  </a:lnTo>
                  <a:lnTo>
                    <a:pt x="0" y="8378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8ACA342F-2BDE-67F7-EF99-2F1A2DE89CDD}"/>
                </a:ext>
              </a:extLst>
            </p:cNvPr>
            <p:cNvSpPr/>
            <p:nvPr/>
          </p:nvSpPr>
          <p:spPr>
            <a:xfrm flipV="1">
              <a:off x="4288995" y="1710203"/>
              <a:ext cx="3584950" cy="6349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1E737EC6-851A-C177-475D-79DF5E965648}"/>
                </a:ext>
              </a:extLst>
            </p:cNvPr>
            <p:cNvSpPr/>
            <p:nvPr/>
          </p:nvSpPr>
          <p:spPr>
            <a:xfrm>
              <a:off x="1731864" y="633576"/>
              <a:ext cx="6205581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9D22CCFD-384E-6289-D9F3-B10B842382A6}"/>
                </a:ext>
              </a:extLst>
            </p:cNvPr>
            <p:cNvGrpSpPr/>
            <p:nvPr/>
          </p:nvGrpSpPr>
          <p:grpSpPr>
            <a:xfrm>
              <a:off x="8143157" y="2795826"/>
              <a:ext cx="317500" cy="31750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4504FCB-3956-4ED1-F504-09429B6FFC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C34C"/>
              </a:solidFill>
              <a:ln w="28575" cap="sq">
                <a:solidFill>
                  <a:srgbClr val="B4AA0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2C9E282-FFEB-443A-382A-1BC40BF43811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CBDDBA4-51D3-44EF-B375-9454F5F030E6}"/>
                </a:ext>
              </a:extLst>
            </p:cNvPr>
            <p:cNvSpPr txBox="1"/>
            <p:nvPr/>
          </p:nvSpPr>
          <p:spPr>
            <a:xfrm>
              <a:off x="8646133" y="3189526"/>
              <a:ext cx="6473205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 Visu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al feedback and illumination for behavioral control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184551B-AC13-0CCC-3F7F-A17F595AE797}"/>
                </a:ext>
              </a:extLst>
            </p:cNvPr>
            <p:cNvSpPr txBox="1"/>
            <p:nvPr/>
          </p:nvSpPr>
          <p:spPr>
            <a:xfrm>
              <a:off x="8646133" y="2599700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Contextual illumination module</a:t>
              </a:r>
            </a:p>
          </p:txBody>
        </p: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E4A7F93-C6F5-8F98-B63C-511C334D01A6}"/>
                </a:ext>
              </a:extLst>
            </p:cNvPr>
            <p:cNvGrpSpPr/>
            <p:nvPr/>
          </p:nvGrpSpPr>
          <p:grpSpPr>
            <a:xfrm>
              <a:off x="8143157" y="1604815"/>
              <a:ext cx="317500" cy="317500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090A6A7E-383F-107D-918A-1892AFC5A8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900"/>
              </a:solidFill>
              <a:ln w="28575" cap="sq">
                <a:solidFill>
                  <a:srgbClr val="FFBD5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4AFB8396-8FEA-0CD5-3664-F8E1487824C4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424E668-22DC-E5C0-FF88-24E2794D4C5C}"/>
                </a:ext>
              </a:extLst>
            </p:cNvPr>
            <p:cNvSpPr txBox="1"/>
            <p:nvPr/>
          </p:nvSpPr>
          <p:spPr>
            <a:xfrm>
              <a:off x="8646133" y="2028755"/>
              <a:ext cx="6709147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Ov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erhead video acquisition for behavioral tracking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68A758A-F467-E38D-2A1B-8CBB597359DA}"/>
                </a:ext>
              </a:extLst>
            </p:cNvPr>
            <p:cNvSpPr txBox="1"/>
            <p:nvPr/>
          </p:nvSpPr>
          <p:spPr>
            <a:xfrm>
              <a:off x="8646133" y="1440439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Ceiling vision module</a:t>
              </a: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3DE2B84C-6054-C07F-22D3-811922D7BA36}"/>
                </a:ext>
              </a:extLst>
            </p:cNvPr>
            <p:cNvSpPr txBox="1"/>
            <p:nvPr/>
          </p:nvSpPr>
          <p:spPr>
            <a:xfrm>
              <a:off x="8143132" y="6169501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87F9BD1E-DAA1-37A5-346F-BBEBE569A711}"/>
                </a:ext>
              </a:extLst>
            </p:cNvPr>
            <p:cNvSpPr/>
            <p:nvPr/>
          </p:nvSpPr>
          <p:spPr>
            <a:xfrm>
              <a:off x="5502161" y="2066855"/>
              <a:ext cx="2435285" cy="856986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D4E4A4A5-44AC-DEA1-25F8-4CADF1933FBF}"/>
                </a:ext>
              </a:extLst>
            </p:cNvPr>
            <p:cNvSpPr txBox="1"/>
            <p:nvPr/>
          </p:nvSpPr>
          <p:spPr>
            <a:xfrm>
              <a:off x="8145011" y="5032833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A3A02562-97EF-1B49-A915-E75879345AD5}"/>
                </a:ext>
              </a:extLst>
            </p:cNvPr>
            <p:cNvGrpSpPr/>
            <p:nvPr/>
          </p:nvGrpSpPr>
          <p:grpSpPr>
            <a:xfrm>
              <a:off x="8115245" y="3871507"/>
              <a:ext cx="317500" cy="317500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F34ADE79-425B-279C-1439-9A11DAEC419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04B9D"/>
              </a:solidFill>
              <a:ln w="28575" cap="sq">
                <a:solidFill>
                  <a:srgbClr val="504B9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2E353EA9-3F46-AB45-545B-34C81C2C1F7A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CB51A1C1-FD04-72EE-1043-68F965918731}"/>
                </a:ext>
              </a:extLst>
            </p:cNvPr>
            <p:cNvSpPr txBox="1"/>
            <p:nvPr/>
          </p:nvSpPr>
          <p:spPr>
            <a:xfrm>
              <a:off x="8674045" y="3760471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Master control module</a:t>
              </a:r>
            </a:p>
          </p:txBody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BC4DE9C3-F6C8-F641-DBDC-62A395D22FDD}"/>
                </a:ext>
              </a:extLst>
            </p:cNvPr>
            <p:cNvSpPr txBox="1"/>
            <p:nvPr/>
          </p:nvSpPr>
          <p:spPr>
            <a:xfrm>
              <a:off x="8674045" y="4321086"/>
              <a:ext cx="6473205" cy="723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 dirty="0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Manages timing,</a:t>
              </a:r>
              <a:r>
                <a:rPr lang="en-US" sz="1500" u="none" strike="noStrike" spc="-7" dirty="0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 com., and task logic across units</a:t>
              </a:r>
            </a:p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endParaRPr lang="en-US" sz="1500" u="none" strike="noStrike" spc="-7" dirty="0">
                <a:solidFill>
                  <a:srgbClr val="2E2E2E"/>
                </a:solidFill>
                <a:latin typeface="TT Fors"/>
                <a:ea typeface="TT Fors"/>
                <a:cs typeface="TT Fors"/>
                <a:sym typeface="TT Fors"/>
              </a:endParaRPr>
            </a:p>
          </p:txBody>
        </p:sp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AD84AB72-739A-6BF4-0A76-0CE7C9C45CB2}"/>
                </a:ext>
              </a:extLst>
            </p:cNvPr>
            <p:cNvGrpSpPr/>
            <p:nvPr/>
          </p:nvGrpSpPr>
          <p:grpSpPr>
            <a:xfrm>
              <a:off x="8143157" y="445553"/>
              <a:ext cx="286230" cy="314182"/>
              <a:chOff x="0" y="0"/>
              <a:chExt cx="740485" cy="812800"/>
            </a:xfrm>
          </p:grpSpPr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C9A9B805-40CA-12AE-5BC2-9591D7A97303}"/>
                  </a:ext>
                </a:extLst>
              </p:cNvPr>
              <p:cNvSpPr/>
              <p:nvPr/>
            </p:nvSpPr>
            <p:spPr>
              <a:xfrm>
                <a:off x="0" y="0"/>
                <a:ext cx="740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40485" h="812800">
                    <a:moveTo>
                      <a:pt x="370243" y="0"/>
                    </a:moveTo>
                    <a:cubicBezTo>
                      <a:pt x="165763" y="0"/>
                      <a:pt x="0" y="181951"/>
                      <a:pt x="0" y="406400"/>
                    </a:cubicBezTo>
                    <a:cubicBezTo>
                      <a:pt x="0" y="630849"/>
                      <a:pt x="165763" y="812800"/>
                      <a:pt x="370243" y="812800"/>
                    </a:cubicBezTo>
                    <a:cubicBezTo>
                      <a:pt x="574722" y="812800"/>
                      <a:pt x="740485" y="630849"/>
                      <a:pt x="740485" y="406400"/>
                    </a:cubicBezTo>
                    <a:cubicBezTo>
                      <a:pt x="740485" y="181951"/>
                      <a:pt x="574722" y="0"/>
                      <a:pt x="370243" y="0"/>
                    </a:cubicBezTo>
                    <a:close/>
                  </a:path>
                </a:pathLst>
              </a:custGeom>
              <a:solidFill>
                <a:srgbClr val="5A6C37"/>
              </a:solidFill>
              <a:ln w="28575" cap="sq">
                <a:solidFill>
                  <a:srgbClr val="5A6C3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B18AD0E5-76F5-BE49-176C-79CDF6B5B19B}"/>
                  </a:ext>
                </a:extLst>
              </p:cNvPr>
              <p:cNvSpPr txBox="1"/>
              <p:nvPr/>
            </p:nvSpPr>
            <p:spPr>
              <a:xfrm>
                <a:off x="69421" y="76200"/>
                <a:ext cx="601644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D4BD961B-806A-C2A4-7FC3-9AA8ECA3835B}"/>
                </a:ext>
              </a:extLst>
            </p:cNvPr>
            <p:cNvSpPr/>
            <p:nvPr/>
          </p:nvSpPr>
          <p:spPr>
            <a:xfrm flipV="1">
              <a:off x="1731864" y="633576"/>
              <a:ext cx="0" cy="314532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4B8F0A3C-3822-D0F0-AA22-881EA7B1D755}"/>
                </a:ext>
              </a:extLst>
            </p:cNvPr>
            <p:cNvSpPr txBox="1"/>
            <p:nvPr/>
          </p:nvSpPr>
          <p:spPr>
            <a:xfrm>
              <a:off x="8601384" y="869493"/>
              <a:ext cx="6112236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Displ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ays stimuli and records touch responses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2C7DC208-052F-47CD-C935-F8778CD78DA4}"/>
                </a:ext>
              </a:extLst>
            </p:cNvPr>
            <p:cNvSpPr txBox="1"/>
            <p:nvPr/>
          </p:nvSpPr>
          <p:spPr>
            <a:xfrm>
              <a:off x="8601384" y="281178"/>
              <a:ext cx="6145508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Interactive touch panel</a:t>
              </a:r>
            </a:p>
          </p:txBody>
        </p:sp>
        <p:sp>
          <p:nvSpPr>
            <p:cNvPr id="44" name="AutoShape 44">
              <a:extLst>
                <a:ext uri="{FF2B5EF4-FFF2-40B4-BE49-F238E27FC236}">
                  <a16:creationId xmlns:a16="http://schemas.microsoft.com/office/drawing/2014/main" id="{24B762ED-D0FC-2CE0-D26E-F61CB9268CBE}"/>
                </a:ext>
              </a:extLst>
            </p:cNvPr>
            <p:cNvSpPr/>
            <p:nvPr/>
          </p:nvSpPr>
          <p:spPr>
            <a:xfrm>
              <a:off x="6065440" y="3292468"/>
              <a:ext cx="1874113" cy="68249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5" name="Freeform 45">
            <a:extLst>
              <a:ext uri="{FF2B5EF4-FFF2-40B4-BE49-F238E27FC236}">
                <a16:creationId xmlns:a16="http://schemas.microsoft.com/office/drawing/2014/main" id="{F600595A-2FAC-34F4-3F86-3D842E551A09}"/>
              </a:ext>
            </a:extLst>
          </p:cNvPr>
          <p:cNvSpPr/>
          <p:nvPr/>
        </p:nvSpPr>
        <p:spPr>
          <a:xfrm>
            <a:off x="8864336" y="139550"/>
            <a:ext cx="2123082" cy="2123082"/>
          </a:xfrm>
          <a:custGeom>
            <a:avLst/>
            <a:gdLst/>
            <a:ahLst/>
            <a:cxnLst/>
            <a:rect l="l" t="t" r="r" b="b"/>
            <a:pathLst>
              <a:path w="2123082" h="2123082">
                <a:moveTo>
                  <a:pt x="0" y="0"/>
                </a:moveTo>
                <a:lnTo>
                  <a:pt x="2123082" y="0"/>
                </a:lnTo>
                <a:lnTo>
                  <a:pt x="2123082" y="2123083"/>
                </a:lnTo>
                <a:lnTo>
                  <a:pt x="0" y="2123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3BD9044A-BF7D-9F10-3F50-3C2E6D6FFC69}"/>
              </a:ext>
            </a:extLst>
          </p:cNvPr>
          <p:cNvSpPr/>
          <p:nvPr/>
        </p:nvSpPr>
        <p:spPr>
          <a:xfrm>
            <a:off x="10067442" y="55157"/>
            <a:ext cx="2123082" cy="2123082"/>
          </a:xfrm>
          <a:custGeom>
            <a:avLst/>
            <a:gdLst/>
            <a:ahLst/>
            <a:cxnLst/>
            <a:rect l="l" t="t" r="r" b="b"/>
            <a:pathLst>
              <a:path w="2123082" h="2123082">
                <a:moveTo>
                  <a:pt x="0" y="0"/>
                </a:moveTo>
                <a:lnTo>
                  <a:pt x="2123083" y="0"/>
                </a:lnTo>
                <a:lnTo>
                  <a:pt x="2123083" y="2123082"/>
                </a:lnTo>
                <a:lnTo>
                  <a:pt x="0" y="2123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50B38E29-BF16-8C08-0994-EA22E367D96B}"/>
              </a:ext>
            </a:extLst>
          </p:cNvPr>
          <p:cNvSpPr/>
          <p:nvPr/>
        </p:nvSpPr>
        <p:spPr>
          <a:xfrm>
            <a:off x="10825007" y="1783498"/>
            <a:ext cx="2885939" cy="2885939"/>
          </a:xfrm>
          <a:custGeom>
            <a:avLst/>
            <a:gdLst/>
            <a:ahLst/>
            <a:cxnLst/>
            <a:rect l="l" t="t" r="r" b="b"/>
            <a:pathLst>
              <a:path w="2885939" h="2885939">
                <a:moveTo>
                  <a:pt x="0" y="0"/>
                </a:moveTo>
                <a:lnTo>
                  <a:pt x="2885939" y="0"/>
                </a:lnTo>
                <a:lnTo>
                  <a:pt x="2885939" y="2885939"/>
                </a:lnTo>
                <a:lnTo>
                  <a:pt x="0" y="2885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EB2F69BD-132A-C17C-7836-F2FEC9A60331}"/>
              </a:ext>
            </a:extLst>
          </p:cNvPr>
          <p:cNvSpPr/>
          <p:nvPr/>
        </p:nvSpPr>
        <p:spPr>
          <a:xfrm rot="-5400000">
            <a:off x="11580560" y="3669286"/>
            <a:ext cx="2213503" cy="2213503"/>
          </a:xfrm>
          <a:custGeom>
            <a:avLst/>
            <a:gdLst/>
            <a:ahLst/>
            <a:cxnLst/>
            <a:rect l="l" t="t" r="r" b="b"/>
            <a:pathLst>
              <a:path w="2213503" h="2213503">
                <a:moveTo>
                  <a:pt x="0" y="0"/>
                </a:moveTo>
                <a:lnTo>
                  <a:pt x="2213503" y="0"/>
                </a:lnTo>
                <a:lnTo>
                  <a:pt x="2213503" y="2213503"/>
                </a:lnTo>
                <a:lnTo>
                  <a:pt x="0" y="22135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DA12804B-DB21-8FD2-E862-EFD32D694D18}"/>
              </a:ext>
            </a:extLst>
          </p:cNvPr>
          <p:cNvSpPr txBox="1"/>
          <p:nvPr/>
        </p:nvSpPr>
        <p:spPr>
          <a:xfrm>
            <a:off x="1319182" y="9419568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04C4D8B0-B5A2-4E83-522E-89BE90F47183}"/>
              </a:ext>
            </a:extLst>
          </p:cNvPr>
          <p:cNvSpPr txBox="1"/>
          <p:nvPr/>
        </p:nvSpPr>
        <p:spPr>
          <a:xfrm>
            <a:off x="730281" y="1154011"/>
            <a:ext cx="3800008" cy="102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 spc="-385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Features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C0B83E3A-B086-FB69-1D57-C3FE70747722}"/>
              </a:ext>
            </a:extLst>
          </p:cNvPr>
          <p:cNvSpPr txBox="1"/>
          <p:nvPr/>
        </p:nvSpPr>
        <p:spPr>
          <a:xfrm>
            <a:off x="730281" y="2003537"/>
            <a:ext cx="4195312" cy="44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Modular hardware platform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79B7BCA0-60A8-2842-A6C6-08925538BD91}"/>
              </a:ext>
            </a:extLst>
          </p:cNvPr>
          <p:cNvSpPr txBox="1"/>
          <p:nvPr/>
        </p:nvSpPr>
        <p:spPr>
          <a:xfrm>
            <a:off x="11913695" y="496786"/>
            <a:ext cx="6008191" cy="83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Stimulus + response in one surface 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Precise touch logging (x/y location + timestamp per trial)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Closed-loop tasks (immediate feedback + adaptive next stimulus)</a:t>
            </a:r>
          </a:p>
        </p:txBody>
      </p:sp>
      <p:grpSp>
        <p:nvGrpSpPr>
          <p:cNvPr id="56" name="Group 56">
            <a:extLst>
              <a:ext uri="{FF2B5EF4-FFF2-40B4-BE49-F238E27FC236}">
                <a16:creationId xmlns:a16="http://schemas.microsoft.com/office/drawing/2014/main" id="{1D67E257-163A-214A-CC15-5F5FC1D85E2C}"/>
              </a:ext>
            </a:extLst>
          </p:cNvPr>
          <p:cNvGrpSpPr/>
          <p:nvPr/>
        </p:nvGrpSpPr>
        <p:grpSpPr>
          <a:xfrm>
            <a:off x="13720045" y="1880053"/>
            <a:ext cx="2362427" cy="1764190"/>
            <a:chOff x="-98690" y="-205152"/>
            <a:chExt cx="3149902" cy="2352255"/>
          </a:xfrm>
        </p:grpSpPr>
        <p:sp>
          <p:nvSpPr>
            <p:cNvPr id="57" name="TextBox 57">
              <a:extLst>
                <a:ext uri="{FF2B5EF4-FFF2-40B4-BE49-F238E27FC236}">
                  <a16:creationId xmlns:a16="http://schemas.microsoft.com/office/drawing/2014/main" id="{0C6F7C17-A1F7-42FB-429F-BF8F798B0616}"/>
                </a:ext>
              </a:extLst>
            </p:cNvPr>
            <p:cNvSpPr txBox="1"/>
            <p:nvPr/>
          </p:nvSpPr>
          <p:spPr>
            <a:xfrm>
              <a:off x="-98690" y="-205152"/>
              <a:ext cx="2733366" cy="1104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FF9900"/>
                  </a:solidFill>
                  <a:latin typeface="TT Fors"/>
                  <a:ea typeface="TT Fors"/>
                  <a:cs typeface="TT Fors"/>
                  <a:sym typeface="TT Fors"/>
                </a:rPr>
                <a:t>Full-cage tracking</a:t>
              </a:r>
            </a:p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FF9900"/>
                  </a:solidFill>
                  <a:latin typeface="TT Fors"/>
                  <a:ea typeface="TT Fors"/>
                  <a:cs typeface="TT Fors"/>
                  <a:sym typeface="TT Fors"/>
                </a:rPr>
                <a:t>Trajectories + zones</a:t>
              </a:r>
            </a:p>
            <a:p>
              <a:pPr algn="l">
                <a:lnSpc>
                  <a:spcPts val="2250"/>
                </a:lnSpc>
              </a:pPr>
              <a:endParaRPr lang="en-US" sz="1500" spc="-7" dirty="0">
                <a:solidFill>
                  <a:srgbClr val="FF9900"/>
                </a:solidFill>
                <a:latin typeface="TT Fors"/>
                <a:ea typeface="TT Fors"/>
                <a:cs typeface="TT Fors"/>
                <a:sym typeface="TT Fors"/>
              </a:endParaRPr>
            </a:p>
          </p:txBody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ADF48ED4-A9DD-6DD9-C1E0-C81291A9F0E9}"/>
                </a:ext>
              </a:extLst>
            </p:cNvPr>
            <p:cNvSpPr txBox="1"/>
            <p:nvPr/>
          </p:nvSpPr>
          <p:spPr>
            <a:xfrm>
              <a:off x="-31845" y="988665"/>
              <a:ext cx="3083057" cy="11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B4AA05"/>
                  </a:solidFill>
                  <a:latin typeface="TT Fors"/>
                  <a:ea typeface="TT Fors"/>
                  <a:cs typeface="TT Fors"/>
                  <a:sym typeface="TT Fors"/>
                </a:rPr>
                <a:t>Instant visual cues</a:t>
              </a:r>
            </a:p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B4AA05"/>
                  </a:solidFill>
                  <a:latin typeface="TT Fors"/>
                  <a:ea typeface="TT Fors"/>
                  <a:cs typeface="TT Fors"/>
                  <a:sym typeface="TT Fors"/>
                </a:rPr>
                <a:t>Programmable lighting</a:t>
              </a:r>
            </a:p>
          </p:txBody>
        </p:sp>
      </p:grpSp>
      <p:sp>
        <p:nvSpPr>
          <p:cNvPr id="59" name="TextBox 59">
            <a:extLst>
              <a:ext uri="{FF2B5EF4-FFF2-40B4-BE49-F238E27FC236}">
                <a16:creationId xmlns:a16="http://schemas.microsoft.com/office/drawing/2014/main" id="{8AE7B21F-C85F-496B-8C44-993F7912DF95}"/>
              </a:ext>
            </a:extLst>
          </p:cNvPr>
          <p:cNvSpPr txBox="1"/>
          <p:nvPr/>
        </p:nvSpPr>
        <p:spPr>
          <a:xfrm>
            <a:off x="13738920" y="4131515"/>
            <a:ext cx="4210940" cy="1695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04B9D"/>
                </a:solidFill>
                <a:latin typeface="TT Fors"/>
                <a:ea typeface="TT Fors"/>
                <a:cs typeface="TT Fors"/>
                <a:sym typeface="TT Fors"/>
              </a:rPr>
              <a:t>Modular &amp; expandable: plug-and-play, add many modules as needed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04B9D"/>
                </a:solidFill>
                <a:latin typeface="TT Fors"/>
                <a:ea typeface="TT Fors"/>
                <a:cs typeface="TT Fors"/>
                <a:sym typeface="TT Fors"/>
              </a:rPr>
              <a:t>CAN bus backbone: robust, noise-resistant communication over long runs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04B9D"/>
                </a:solidFill>
                <a:latin typeface="TT Fors"/>
                <a:ea typeface="TT Fors"/>
                <a:cs typeface="TT Fors"/>
                <a:sym typeface="TT Fors"/>
              </a:rPr>
              <a:t>Scales cleanly: one shared bus, simple wiring, many devices supported</a:t>
            </a:r>
          </a:p>
        </p:txBody>
      </p:sp>
    </p:spTree>
    <p:extLst>
      <p:ext uri="{BB962C8B-B14F-4D97-AF65-F5344CB8AC3E}">
        <p14:creationId xmlns:p14="http://schemas.microsoft.com/office/powerpoint/2010/main" val="2886351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573D2-1750-4465-29A4-AD7F2C8E0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E611E93-C083-1536-3C3B-B0A9D519196A}"/>
              </a:ext>
            </a:extLst>
          </p:cNvPr>
          <p:cNvGrpSpPr/>
          <p:nvPr/>
        </p:nvGrpSpPr>
        <p:grpSpPr>
          <a:xfrm rot="5400000">
            <a:off x="-278267" y="-895088"/>
            <a:ext cx="12798869" cy="13445643"/>
            <a:chOff x="0" y="0"/>
            <a:chExt cx="660400" cy="69377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41D365-7757-B1F8-4245-25790273989C}"/>
                </a:ext>
              </a:extLst>
            </p:cNvPr>
            <p:cNvSpPr/>
            <p:nvPr/>
          </p:nvSpPr>
          <p:spPr>
            <a:xfrm>
              <a:off x="0" y="0"/>
              <a:ext cx="660400" cy="693772"/>
            </a:xfrm>
            <a:custGeom>
              <a:avLst/>
              <a:gdLst/>
              <a:ahLst/>
              <a:cxnLst/>
              <a:rect l="l" t="t" r="r" b="b"/>
              <a:pathLst>
                <a:path w="660400" h="69377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5858"/>
                  </a:cubicBezTo>
                  <a:lnTo>
                    <a:pt x="660400" y="693772"/>
                  </a:lnTo>
                  <a:lnTo>
                    <a:pt x="0" y="693772"/>
                  </a:lnTo>
                  <a:lnTo>
                    <a:pt x="0" y="32613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ln w="381000" cap="sq">
              <a:solidFill>
                <a:srgbClr val="CFC34C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2ACCCD6-842C-42C8-1EA0-B0C696B86BAD}"/>
                </a:ext>
              </a:extLst>
            </p:cNvPr>
            <p:cNvSpPr txBox="1"/>
            <p:nvPr/>
          </p:nvSpPr>
          <p:spPr>
            <a:xfrm>
              <a:off x="0" y="88900"/>
              <a:ext cx="660400" cy="604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6E12A37-0FF8-CAD5-B5DE-1FF267C5C2DB}"/>
              </a:ext>
            </a:extLst>
          </p:cNvPr>
          <p:cNvSpPr/>
          <p:nvPr/>
        </p:nvSpPr>
        <p:spPr>
          <a:xfrm>
            <a:off x="652937" y="9353916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3" y="0"/>
                </a:lnTo>
                <a:lnTo>
                  <a:pt x="476143" y="476142"/>
                </a:lnTo>
                <a:lnTo>
                  <a:pt x="0" y="476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949D4EB-C700-83C4-C66E-04667ED3D8CB}"/>
              </a:ext>
            </a:extLst>
          </p:cNvPr>
          <p:cNvGrpSpPr/>
          <p:nvPr/>
        </p:nvGrpSpPr>
        <p:grpSpPr>
          <a:xfrm>
            <a:off x="0" y="2587094"/>
            <a:ext cx="11564784" cy="6283511"/>
            <a:chOff x="0" y="0"/>
            <a:chExt cx="15419712" cy="837801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330A28A-DEA1-66A7-C387-530F60CA29E0}"/>
                </a:ext>
              </a:extLst>
            </p:cNvPr>
            <p:cNvSpPr/>
            <p:nvPr/>
          </p:nvSpPr>
          <p:spPr>
            <a:xfrm>
              <a:off x="0" y="0"/>
              <a:ext cx="8378014" cy="8378014"/>
            </a:xfrm>
            <a:custGeom>
              <a:avLst/>
              <a:gdLst/>
              <a:ahLst/>
              <a:cxnLst/>
              <a:rect l="l" t="t" r="r" b="b"/>
              <a:pathLst>
                <a:path w="8378014" h="8378014">
                  <a:moveTo>
                    <a:pt x="0" y="0"/>
                  </a:moveTo>
                  <a:lnTo>
                    <a:pt x="8378014" y="0"/>
                  </a:lnTo>
                  <a:lnTo>
                    <a:pt x="8378014" y="8378014"/>
                  </a:lnTo>
                  <a:lnTo>
                    <a:pt x="0" y="8378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B2C0B34D-B8BF-2AA8-44EE-6D1BBCAD4003}"/>
                </a:ext>
              </a:extLst>
            </p:cNvPr>
            <p:cNvSpPr/>
            <p:nvPr/>
          </p:nvSpPr>
          <p:spPr>
            <a:xfrm flipV="1">
              <a:off x="4288995" y="1710203"/>
              <a:ext cx="3584950" cy="6349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76063F8D-4556-CAE0-BB44-8A7F8099BF47}"/>
                </a:ext>
              </a:extLst>
            </p:cNvPr>
            <p:cNvSpPr/>
            <p:nvPr/>
          </p:nvSpPr>
          <p:spPr>
            <a:xfrm>
              <a:off x="1731864" y="633576"/>
              <a:ext cx="6205581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242A6426-A4F7-77F0-FBDA-91360A88812F}"/>
                </a:ext>
              </a:extLst>
            </p:cNvPr>
            <p:cNvGrpSpPr/>
            <p:nvPr/>
          </p:nvGrpSpPr>
          <p:grpSpPr>
            <a:xfrm>
              <a:off x="8143157" y="2795826"/>
              <a:ext cx="317500" cy="31750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5CAA2F58-685B-B302-FCF2-4614FFD90F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C34C"/>
              </a:solidFill>
              <a:ln w="28575" cap="sq">
                <a:solidFill>
                  <a:srgbClr val="B4AA0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909B6B6-834C-394B-982A-8C522196F707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DCF66F5-2B23-9B51-0BE9-B185FF91258B}"/>
                </a:ext>
              </a:extLst>
            </p:cNvPr>
            <p:cNvSpPr txBox="1"/>
            <p:nvPr/>
          </p:nvSpPr>
          <p:spPr>
            <a:xfrm>
              <a:off x="8646133" y="3189526"/>
              <a:ext cx="6473205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 Visu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al feedback and illumination for behavioral control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BF0AA3B-A2CE-9784-8909-C82171D3B7B2}"/>
                </a:ext>
              </a:extLst>
            </p:cNvPr>
            <p:cNvSpPr txBox="1"/>
            <p:nvPr/>
          </p:nvSpPr>
          <p:spPr>
            <a:xfrm>
              <a:off x="8646133" y="2599700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Contextual illumination module</a:t>
              </a:r>
            </a:p>
          </p:txBody>
        </p: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92E54DB5-05A2-2EC4-F0DF-B5BABA2C1869}"/>
                </a:ext>
              </a:extLst>
            </p:cNvPr>
            <p:cNvGrpSpPr/>
            <p:nvPr/>
          </p:nvGrpSpPr>
          <p:grpSpPr>
            <a:xfrm>
              <a:off x="8143157" y="1604815"/>
              <a:ext cx="317500" cy="317500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CA3B490A-0A17-DBDF-0350-84D0096572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900"/>
              </a:solidFill>
              <a:ln w="28575" cap="sq">
                <a:solidFill>
                  <a:srgbClr val="FFBD5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3F4395A6-FA12-2A0A-7E57-10CEACC96CFB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2559DE8-6357-3BCE-3125-97E396CB291F}"/>
                </a:ext>
              </a:extLst>
            </p:cNvPr>
            <p:cNvSpPr txBox="1"/>
            <p:nvPr/>
          </p:nvSpPr>
          <p:spPr>
            <a:xfrm>
              <a:off x="8646133" y="2028755"/>
              <a:ext cx="6709147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Ov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erhead video acquisition for behavioral tracking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CA23FB48-13AB-1F1A-B2AE-101590506BCE}"/>
                </a:ext>
              </a:extLst>
            </p:cNvPr>
            <p:cNvSpPr txBox="1"/>
            <p:nvPr/>
          </p:nvSpPr>
          <p:spPr>
            <a:xfrm>
              <a:off x="8646133" y="1440439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Ceiling vision module</a:t>
              </a: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64F479D0-05B0-A729-9BF8-59B6CF50D826}"/>
                </a:ext>
              </a:extLst>
            </p:cNvPr>
            <p:cNvSpPr txBox="1"/>
            <p:nvPr/>
          </p:nvSpPr>
          <p:spPr>
            <a:xfrm>
              <a:off x="8143132" y="6169501"/>
              <a:ext cx="257969" cy="25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FFB22C22-B4A8-569E-D643-C87BDC20A36A}"/>
                </a:ext>
              </a:extLst>
            </p:cNvPr>
            <p:cNvSpPr/>
            <p:nvPr/>
          </p:nvSpPr>
          <p:spPr>
            <a:xfrm>
              <a:off x="5502161" y="2066855"/>
              <a:ext cx="2435285" cy="856986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9ED8C2A1-FE5F-6F38-749F-841DAA4860E1}"/>
                </a:ext>
              </a:extLst>
            </p:cNvPr>
            <p:cNvGrpSpPr/>
            <p:nvPr/>
          </p:nvGrpSpPr>
          <p:grpSpPr>
            <a:xfrm>
              <a:off x="8115245" y="5003067"/>
              <a:ext cx="317500" cy="317500"/>
              <a:chOff x="0" y="0"/>
              <a:chExt cx="812800" cy="812800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8FACF6EE-2AA7-5C77-5329-A7D128A7FD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F1D1D"/>
              </a:solidFill>
              <a:ln w="28575" cap="sq">
                <a:solidFill>
                  <a:srgbClr val="7F1D1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4C017DA2-EC92-67B8-8FF8-DABFB41A055E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EB38E8F4-30E5-A2E3-923F-9FC0707DB0AA}"/>
                </a:ext>
              </a:extLst>
            </p:cNvPr>
            <p:cNvSpPr txBox="1"/>
            <p:nvPr/>
          </p:nvSpPr>
          <p:spPr>
            <a:xfrm>
              <a:off x="8674045" y="4892031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Crossing detection module</a:t>
              </a: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2C365D95-F0A5-0D52-64BA-9BD0F744739C}"/>
                </a:ext>
              </a:extLst>
            </p:cNvPr>
            <p:cNvSpPr txBox="1"/>
            <p:nvPr/>
          </p:nvSpPr>
          <p:spPr>
            <a:xfrm>
              <a:off x="8674045" y="5452646"/>
              <a:ext cx="6473205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Detects sid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e transitions and task contingencies</a:t>
              </a:r>
            </a:p>
          </p:txBody>
        </p:sp>
        <p:sp>
          <p:nvSpPr>
            <p:cNvPr id="31" name="AutoShape 31">
              <a:extLst>
                <a:ext uri="{FF2B5EF4-FFF2-40B4-BE49-F238E27FC236}">
                  <a16:creationId xmlns:a16="http://schemas.microsoft.com/office/drawing/2014/main" id="{BADCF916-8E53-5B04-DC97-244CB289C676}"/>
                </a:ext>
              </a:extLst>
            </p:cNvPr>
            <p:cNvSpPr/>
            <p:nvPr/>
          </p:nvSpPr>
          <p:spPr>
            <a:xfrm>
              <a:off x="4748584" y="3932417"/>
              <a:ext cx="3125361" cy="1223029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29BFC1FB-44AC-F6CD-A85D-12A2F13CCDE7}"/>
                </a:ext>
              </a:extLst>
            </p:cNvPr>
            <p:cNvGrpSpPr/>
            <p:nvPr/>
          </p:nvGrpSpPr>
          <p:grpSpPr>
            <a:xfrm>
              <a:off x="8115245" y="3871507"/>
              <a:ext cx="317500" cy="317500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95989155-828D-F447-EBC9-4D480E56ED0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04B9D"/>
              </a:solidFill>
              <a:ln w="28575" cap="sq">
                <a:solidFill>
                  <a:srgbClr val="504B9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877D4CD9-E94B-9919-98F9-84C9D5D776EA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BA1A900A-7384-6B08-8E47-DC398F3CE891}"/>
                </a:ext>
              </a:extLst>
            </p:cNvPr>
            <p:cNvSpPr txBox="1"/>
            <p:nvPr/>
          </p:nvSpPr>
          <p:spPr>
            <a:xfrm>
              <a:off x="8674045" y="3760471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Master control module</a:t>
              </a:r>
            </a:p>
          </p:txBody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C805E4D1-C3EE-3D7D-8A11-A25148B6943A}"/>
                </a:ext>
              </a:extLst>
            </p:cNvPr>
            <p:cNvSpPr txBox="1"/>
            <p:nvPr/>
          </p:nvSpPr>
          <p:spPr>
            <a:xfrm>
              <a:off x="8674045" y="4321086"/>
              <a:ext cx="6473205" cy="723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Manages timing,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 com., and task logic across units</a:t>
              </a:r>
            </a:p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endParaRPr lang="en-US" sz="1500" u="none" strike="noStrike" spc="-7">
                <a:solidFill>
                  <a:srgbClr val="2E2E2E"/>
                </a:solidFill>
                <a:latin typeface="TT Fors"/>
                <a:ea typeface="TT Fors"/>
                <a:cs typeface="TT Fors"/>
                <a:sym typeface="TT Fors"/>
              </a:endParaRPr>
            </a:p>
          </p:txBody>
        </p:sp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8227F7EC-6E8A-D93B-7514-2FEA3FE648BA}"/>
                </a:ext>
              </a:extLst>
            </p:cNvPr>
            <p:cNvGrpSpPr/>
            <p:nvPr/>
          </p:nvGrpSpPr>
          <p:grpSpPr>
            <a:xfrm>
              <a:off x="8143157" y="445553"/>
              <a:ext cx="286230" cy="314182"/>
              <a:chOff x="0" y="0"/>
              <a:chExt cx="740485" cy="812800"/>
            </a:xfrm>
          </p:grpSpPr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410980CE-02F5-7FB1-88DC-36F66A82BC95}"/>
                  </a:ext>
                </a:extLst>
              </p:cNvPr>
              <p:cNvSpPr/>
              <p:nvPr/>
            </p:nvSpPr>
            <p:spPr>
              <a:xfrm>
                <a:off x="0" y="0"/>
                <a:ext cx="740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40485" h="812800">
                    <a:moveTo>
                      <a:pt x="370243" y="0"/>
                    </a:moveTo>
                    <a:cubicBezTo>
                      <a:pt x="165763" y="0"/>
                      <a:pt x="0" y="181951"/>
                      <a:pt x="0" y="406400"/>
                    </a:cubicBezTo>
                    <a:cubicBezTo>
                      <a:pt x="0" y="630849"/>
                      <a:pt x="165763" y="812800"/>
                      <a:pt x="370243" y="812800"/>
                    </a:cubicBezTo>
                    <a:cubicBezTo>
                      <a:pt x="574722" y="812800"/>
                      <a:pt x="740485" y="630849"/>
                      <a:pt x="740485" y="406400"/>
                    </a:cubicBezTo>
                    <a:cubicBezTo>
                      <a:pt x="740485" y="181951"/>
                      <a:pt x="574722" y="0"/>
                      <a:pt x="370243" y="0"/>
                    </a:cubicBezTo>
                    <a:close/>
                  </a:path>
                </a:pathLst>
              </a:custGeom>
              <a:solidFill>
                <a:srgbClr val="5A6C37"/>
              </a:solidFill>
              <a:ln w="28575" cap="sq">
                <a:solidFill>
                  <a:srgbClr val="5A6C3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2FFC29A7-A721-2FE7-F51F-D72EB059C4C6}"/>
                  </a:ext>
                </a:extLst>
              </p:cNvPr>
              <p:cNvSpPr txBox="1"/>
              <p:nvPr/>
            </p:nvSpPr>
            <p:spPr>
              <a:xfrm>
                <a:off x="69421" y="76200"/>
                <a:ext cx="601644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C3D58069-AC20-ABCB-55D8-1DF45DE0CE1B}"/>
                </a:ext>
              </a:extLst>
            </p:cNvPr>
            <p:cNvSpPr/>
            <p:nvPr/>
          </p:nvSpPr>
          <p:spPr>
            <a:xfrm flipV="1">
              <a:off x="1731864" y="633576"/>
              <a:ext cx="0" cy="314532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8A69026B-60BB-A58C-75EE-60607354CE02}"/>
                </a:ext>
              </a:extLst>
            </p:cNvPr>
            <p:cNvSpPr txBox="1"/>
            <p:nvPr/>
          </p:nvSpPr>
          <p:spPr>
            <a:xfrm>
              <a:off x="8601384" y="869493"/>
              <a:ext cx="6112236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Displ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ays stimuli and records touch responses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78BECADA-FFCE-F39B-0F3D-3E7FA6FCD972}"/>
                </a:ext>
              </a:extLst>
            </p:cNvPr>
            <p:cNvSpPr txBox="1"/>
            <p:nvPr/>
          </p:nvSpPr>
          <p:spPr>
            <a:xfrm>
              <a:off x="8601384" y="281178"/>
              <a:ext cx="6145508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Interactive touch panel</a:t>
              </a:r>
            </a:p>
          </p:txBody>
        </p:sp>
        <p:sp>
          <p:nvSpPr>
            <p:cNvPr id="44" name="AutoShape 44">
              <a:extLst>
                <a:ext uri="{FF2B5EF4-FFF2-40B4-BE49-F238E27FC236}">
                  <a16:creationId xmlns:a16="http://schemas.microsoft.com/office/drawing/2014/main" id="{2945A10E-8C6D-AC14-4EFC-BDD2A0D39F89}"/>
                </a:ext>
              </a:extLst>
            </p:cNvPr>
            <p:cNvSpPr/>
            <p:nvPr/>
          </p:nvSpPr>
          <p:spPr>
            <a:xfrm>
              <a:off x="6065440" y="3292468"/>
              <a:ext cx="1874113" cy="68249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5" name="Freeform 45">
            <a:extLst>
              <a:ext uri="{FF2B5EF4-FFF2-40B4-BE49-F238E27FC236}">
                <a16:creationId xmlns:a16="http://schemas.microsoft.com/office/drawing/2014/main" id="{1D622878-1D55-BF3A-5939-6CCC1F434D86}"/>
              </a:ext>
            </a:extLst>
          </p:cNvPr>
          <p:cNvSpPr/>
          <p:nvPr/>
        </p:nvSpPr>
        <p:spPr>
          <a:xfrm>
            <a:off x="8864336" y="139550"/>
            <a:ext cx="2123082" cy="2123082"/>
          </a:xfrm>
          <a:custGeom>
            <a:avLst/>
            <a:gdLst/>
            <a:ahLst/>
            <a:cxnLst/>
            <a:rect l="l" t="t" r="r" b="b"/>
            <a:pathLst>
              <a:path w="2123082" h="2123082">
                <a:moveTo>
                  <a:pt x="0" y="0"/>
                </a:moveTo>
                <a:lnTo>
                  <a:pt x="2123082" y="0"/>
                </a:lnTo>
                <a:lnTo>
                  <a:pt x="2123082" y="2123083"/>
                </a:lnTo>
                <a:lnTo>
                  <a:pt x="0" y="2123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FC8D2432-CB96-1767-E473-C0FFE8C137AE}"/>
              </a:ext>
            </a:extLst>
          </p:cNvPr>
          <p:cNvSpPr/>
          <p:nvPr/>
        </p:nvSpPr>
        <p:spPr>
          <a:xfrm>
            <a:off x="10067442" y="55157"/>
            <a:ext cx="2123082" cy="2123082"/>
          </a:xfrm>
          <a:custGeom>
            <a:avLst/>
            <a:gdLst/>
            <a:ahLst/>
            <a:cxnLst/>
            <a:rect l="l" t="t" r="r" b="b"/>
            <a:pathLst>
              <a:path w="2123082" h="2123082">
                <a:moveTo>
                  <a:pt x="0" y="0"/>
                </a:moveTo>
                <a:lnTo>
                  <a:pt x="2123083" y="0"/>
                </a:lnTo>
                <a:lnTo>
                  <a:pt x="2123083" y="2123082"/>
                </a:lnTo>
                <a:lnTo>
                  <a:pt x="0" y="2123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19A3E70E-ED5A-FB35-DC96-272D44BE8324}"/>
              </a:ext>
            </a:extLst>
          </p:cNvPr>
          <p:cNvSpPr/>
          <p:nvPr/>
        </p:nvSpPr>
        <p:spPr>
          <a:xfrm>
            <a:off x="10825007" y="1783498"/>
            <a:ext cx="2885939" cy="2885939"/>
          </a:xfrm>
          <a:custGeom>
            <a:avLst/>
            <a:gdLst/>
            <a:ahLst/>
            <a:cxnLst/>
            <a:rect l="l" t="t" r="r" b="b"/>
            <a:pathLst>
              <a:path w="2885939" h="2885939">
                <a:moveTo>
                  <a:pt x="0" y="0"/>
                </a:moveTo>
                <a:lnTo>
                  <a:pt x="2885939" y="0"/>
                </a:lnTo>
                <a:lnTo>
                  <a:pt x="2885939" y="2885939"/>
                </a:lnTo>
                <a:lnTo>
                  <a:pt x="0" y="2885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98F36311-EFA5-76A0-C0A5-6313B1471C0E}"/>
              </a:ext>
            </a:extLst>
          </p:cNvPr>
          <p:cNvSpPr/>
          <p:nvPr/>
        </p:nvSpPr>
        <p:spPr>
          <a:xfrm rot="-5400000">
            <a:off x="11580560" y="3669286"/>
            <a:ext cx="2213503" cy="2213503"/>
          </a:xfrm>
          <a:custGeom>
            <a:avLst/>
            <a:gdLst/>
            <a:ahLst/>
            <a:cxnLst/>
            <a:rect l="l" t="t" r="r" b="b"/>
            <a:pathLst>
              <a:path w="2213503" h="2213503">
                <a:moveTo>
                  <a:pt x="0" y="0"/>
                </a:moveTo>
                <a:lnTo>
                  <a:pt x="2213503" y="0"/>
                </a:lnTo>
                <a:lnTo>
                  <a:pt x="2213503" y="2213503"/>
                </a:lnTo>
                <a:lnTo>
                  <a:pt x="0" y="22135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4A6219B6-3247-477B-B516-458BBCC8B740}"/>
              </a:ext>
            </a:extLst>
          </p:cNvPr>
          <p:cNvSpPr/>
          <p:nvPr/>
        </p:nvSpPr>
        <p:spPr>
          <a:xfrm>
            <a:off x="11475391" y="5882789"/>
            <a:ext cx="2235555" cy="2235555"/>
          </a:xfrm>
          <a:custGeom>
            <a:avLst/>
            <a:gdLst/>
            <a:ahLst/>
            <a:cxnLst/>
            <a:rect l="l" t="t" r="r" b="b"/>
            <a:pathLst>
              <a:path w="2235555" h="2235555">
                <a:moveTo>
                  <a:pt x="0" y="0"/>
                </a:moveTo>
                <a:lnTo>
                  <a:pt x="2235555" y="0"/>
                </a:lnTo>
                <a:lnTo>
                  <a:pt x="2235555" y="2235555"/>
                </a:lnTo>
                <a:lnTo>
                  <a:pt x="0" y="223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EA447800-0A57-FB30-0E86-243E62CAA2B7}"/>
              </a:ext>
            </a:extLst>
          </p:cNvPr>
          <p:cNvSpPr txBox="1"/>
          <p:nvPr/>
        </p:nvSpPr>
        <p:spPr>
          <a:xfrm>
            <a:off x="1319182" y="9419568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654A160E-3AB9-3113-46D7-5A68D8DAE6BA}"/>
              </a:ext>
            </a:extLst>
          </p:cNvPr>
          <p:cNvSpPr txBox="1"/>
          <p:nvPr/>
        </p:nvSpPr>
        <p:spPr>
          <a:xfrm>
            <a:off x="730281" y="1154011"/>
            <a:ext cx="3800008" cy="102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 spc="-385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Features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8F5A314C-CC58-4675-E1F9-0942526FAC00}"/>
              </a:ext>
            </a:extLst>
          </p:cNvPr>
          <p:cNvSpPr txBox="1"/>
          <p:nvPr/>
        </p:nvSpPr>
        <p:spPr>
          <a:xfrm>
            <a:off x="730281" y="2003537"/>
            <a:ext cx="4195312" cy="44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Modular hardware platform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9540F900-C0F7-96B5-ED83-DEB5DB0F17A4}"/>
              </a:ext>
            </a:extLst>
          </p:cNvPr>
          <p:cNvSpPr txBox="1"/>
          <p:nvPr/>
        </p:nvSpPr>
        <p:spPr>
          <a:xfrm>
            <a:off x="11913695" y="496786"/>
            <a:ext cx="6008191" cy="83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Stimulus + response in one surface 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Precise touch logging (x/y location + timestamp per trial)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Closed-loop tasks (immediate feedback + adaptive next stimulus)</a:t>
            </a:r>
          </a:p>
        </p:txBody>
      </p:sp>
      <p:grpSp>
        <p:nvGrpSpPr>
          <p:cNvPr id="56" name="Group 56">
            <a:extLst>
              <a:ext uri="{FF2B5EF4-FFF2-40B4-BE49-F238E27FC236}">
                <a16:creationId xmlns:a16="http://schemas.microsoft.com/office/drawing/2014/main" id="{0D434D34-F20B-456A-5265-9F936B9B41E0}"/>
              </a:ext>
            </a:extLst>
          </p:cNvPr>
          <p:cNvGrpSpPr/>
          <p:nvPr/>
        </p:nvGrpSpPr>
        <p:grpSpPr>
          <a:xfrm>
            <a:off x="13720045" y="1880053"/>
            <a:ext cx="2362427" cy="1764190"/>
            <a:chOff x="-98690" y="-205152"/>
            <a:chExt cx="3149902" cy="2352255"/>
          </a:xfrm>
        </p:grpSpPr>
        <p:sp>
          <p:nvSpPr>
            <p:cNvPr id="57" name="TextBox 57">
              <a:extLst>
                <a:ext uri="{FF2B5EF4-FFF2-40B4-BE49-F238E27FC236}">
                  <a16:creationId xmlns:a16="http://schemas.microsoft.com/office/drawing/2014/main" id="{3842CCB0-0C2E-138D-1960-6ECD5A2165AD}"/>
                </a:ext>
              </a:extLst>
            </p:cNvPr>
            <p:cNvSpPr txBox="1"/>
            <p:nvPr/>
          </p:nvSpPr>
          <p:spPr>
            <a:xfrm>
              <a:off x="-98690" y="-205152"/>
              <a:ext cx="2733366" cy="1104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FF9900"/>
                  </a:solidFill>
                  <a:latin typeface="TT Fors"/>
                  <a:ea typeface="TT Fors"/>
                  <a:cs typeface="TT Fors"/>
                  <a:sym typeface="TT Fors"/>
                </a:rPr>
                <a:t>Full-cage tracking</a:t>
              </a:r>
            </a:p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FF9900"/>
                  </a:solidFill>
                  <a:latin typeface="TT Fors"/>
                  <a:ea typeface="TT Fors"/>
                  <a:cs typeface="TT Fors"/>
                  <a:sym typeface="TT Fors"/>
                </a:rPr>
                <a:t>Trajectories + zones</a:t>
              </a:r>
            </a:p>
            <a:p>
              <a:pPr algn="l">
                <a:lnSpc>
                  <a:spcPts val="2250"/>
                </a:lnSpc>
              </a:pPr>
              <a:endParaRPr lang="en-US" sz="1500" spc="-7" dirty="0">
                <a:solidFill>
                  <a:srgbClr val="FF9900"/>
                </a:solidFill>
                <a:latin typeface="TT Fors"/>
                <a:ea typeface="TT Fors"/>
                <a:cs typeface="TT Fors"/>
                <a:sym typeface="TT Fors"/>
              </a:endParaRPr>
            </a:p>
          </p:txBody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151CE857-82AA-12CB-C9B3-F3DAA248643E}"/>
                </a:ext>
              </a:extLst>
            </p:cNvPr>
            <p:cNvSpPr txBox="1"/>
            <p:nvPr/>
          </p:nvSpPr>
          <p:spPr>
            <a:xfrm>
              <a:off x="-31845" y="988665"/>
              <a:ext cx="3083057" cy="11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B4AA05"/>
                  </a:solidFill>
                  <a:latin typeface="TT Fors"/>
                  <a:ea typeface="TT Fors"/>
                  <a:cs typeface="TT Fors"/>
                  <a:sym typeface="TT Fors"/>
                </a:rPr>
                <a:t>Instant visual cues</a:t>
              </a:r>
            </a:p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B4AA05"/>
                  </a:solidFill>
                  <a:latin typeface="TT Fors"/>
                  <a:ea typeface="TT Fors"/>
                  <a:cs typeface="TT Fors"/>
                  <a:sym typeface="TT Fors"/>
                </a:rPr>
                <a:t>Programmable lighting</a:t>
              </a:r>
            </a:p>
          </p:txBody>
        </p:sp>
      </p:grpSp>
      <p:sp>
        <p:nvSpPr>
          <p:cNvPr id="59" name="TextBox 59">
            <a:extLst>
              <a:ext uri="{FF2B5EF4-FFF2-40B4-BE49-F238E27FC236}">
                <a16:creationId xmlns:a16="http://schemas.microsoft.com/office/drawing/2014/main" id="{6549F4F9-E3E3-B3F1-091B-58DF9436D16B}"/>
              </a:ext>
            </a:extLst>
          </p:cNvPr>
          <p:cNvSpPr txBox="1"/>
          <p:nvPr/>
        </p:nvSpPr>
        <p:spPr>
          <a:xfrm>
            <a:off x="13738920" y="4131515"/>
            <a:ext cx="4210940" cy="1695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04B9D"/>
                </a:solidFill>
                <a:latin typeface="TT Fors"/>
                <a:ea typeface="TT Fors"/>
                <a:cs typeface="TT Fors"/>
                <a:sym typeface="TT Fors"/>
              </a:rPr>
              <a:t>Modular &amp; expandable: plug-and-play, add many modules as needed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04B9D"/>
                </a:solidFill>
                <a:latin typeface="TT Fors"/>
                <a:ea typeface="TT Fors"/>
                <a:cs typeface="TT Fors"/>
                <a:sym typeface="TT Fors"/>
              </a:rPr>
              <a:t>CAN bus backbone: robust, noise-resistant communication over long runs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04B9D"/>
                </a:solidFill>
                <a:latin typeface="TT Fors"/>
                <a:ea typeface="TT Fors"/>
                <a:cs typeface="TT Fors"/>
                <a:sym typeface="TT Fors"/>
              </a:rPr>
              <a:t>Scales cleanly: one shared bus, simple wiring, many devices supported</a:t>
            </a: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0533695B-1AA8-732F-260F-7668668A300A}"/>
              </a:ext>
            </a:extLst>
          </p:cNvPr>
          <p:cNvSpPr txBox="1"/>
          <p:nvPr/>
        </p:nvSpPr>
        <p:spPr>
          <a:xfrm>
            <a:off x="13562531" y="6292364"/>
            <a:ext cx="4359355" cy="1409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7F1D1D"/>
                </a:solidFill>
                <a:latin typeface="TT Fors"/>
                <a:ea typeface="TT Fors"/>
                <a:cs typeface="TT Fors"/>
                <a:sym typeface="TT Fors"/>
              </a:rPr>
              <a:t>Reliable side-transition detection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7F1D1D"/>
                </a:solidFill>
                <a:latin typeface="TT Fors"/>
                <a:ea typeface="TT Fors"/>
                <a:cs typeface="TT Fors"/>
                <a:sym typeface="TT Fors"/>
              </a:rPr>
              <a:t>Event-driven contingencies (trigger rules on crossing)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7F1D1D"/>
                </a:solidFill>
                <a:latin typeface="TT Fors"/>
                <a:ea typeface="TT Fors"/>
                <a:cs typeface="TT Fors"/>
                <a:sym typeface="TT Fors"/>
              </a:rPr>
              <a:t>Precise timestamps for clean trial logic and analysis</a:t>
            </a:r>
          </a:p>
        </p:txBody>
      </p:sp>
    </p:spTree>
    <p:extLst>
      <p:ext uri="{BB962C8B-B14F-4D97-AF65-F5344CB8AC3E}">
        <p14:creationId xmlns:p14="http://schemas.microsoft.com/office/powerpoint/2010/main" val="112888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64729-A1F0-561C-3B23-5D4170C1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981AD9-7A35-A461-0E0E-81E13CD1752F}"/>
              </a:ext>
            </a:extLst>
          </p:cNvPr>
          <p:cNvGrpSpPr/>
          <p:nvPr/>
        </p:nvGrpSpPr>
        <p:grpSpPr>
          <a:xfrm rot="5400000">
            <a:off x="-278267" y="-895088"/>
            <a:ext cx="12798869" cy="13445643"/>
            <a:chOff x="0" y="0"/>
            <a:chExt cx="660400" cy="69377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E440C45-9267-A3B0-C2DC-02ADAD809F2B}"/>
                </a:ext>
              </a:extLst>
            </p:cNvPr>
            <p:cNvSpPr/>
            <p:nvPr/>
          </p:nvSpPr>
          <p:spPr>
            <a:xfrm>
              <a:off x="0" y="0"/>
              <a:ext cx="660400" cy="693772"/>
            </a:xfrm>
            <a:custGeom>
              <a:avLst/>
              <a:gdLst/>
              <a:ahLst/>
              <a:cxnLst/>
              <a:rect l="l" t="t" r="r" b="b"/>
              <a:pathLst>
                <a:path w="660400" h="69377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5858"/>
                  </a:cubicBezTo>
                  <a:lnTo>
                    <a:pt x="660400" y="693772"/>
                  </a:lnTo>
                  <a:lnTo>
                    <a:pt x="0" y="693772"/>
                  </a:lnTo>
                  <a:lnTo>
                    <a:pt x="0" y="32613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ln w="381000" cap="sq">
              <a:solidFill>
                <a:srgbClr val="CFC34C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FF137EE-B16F-113A-4422-FAA2881DA89F}"/>
                </a:ext>
              </a:extLst>
            </p:cNvPr>
            <p:cNvSpPr txBox="1"/>
            <p:nvPr/>
          </p:nvSpPr>
          <p:spPr>
            <a:xfrm>
              <a:off x="0" y="88900"/>
              <a:ext cx="660400" cy="604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27780FF-7B3F-304F-AA48-4FFF9C3DA30A}"/>
              </a:ext>
            </a:extLst>
          </p:cNvPr>
          <p:cNvSpPr/>
          <p:nvPr/>
        </p:nvSpPr>
        <p:spPr>
          <a:xfrm>
            <a:off x="652937" y="9353916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3" y="0"/>
                </a:lnTo>
                <a:lnTo>
                  <a:pt x="476143" y="476142"/>
                </a:lnTo>
                <a:lnTo>
                  <a:pt x="0" y="476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324C29F-848A-674A-15DA-4FB3B3A2A912}"/>
              </a:ext>
            </a:extLst>
          </p:cNvPr>
          <p:cNvGrpSpPr/>
          <p:nvPr/>
        </p:nvGrpSpPr>
        <p:grpSpPr>
          <a:xfrm>
            <a:off x="0" y="2587094"/>
            <a:ext cx="11585718" cy="6283511"/>
            <a:chOff x="0" y="0"/>
            <a:chExt cx="15447624" cy="837801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035B9-C067-7855-50C7-321F1E605176}"/>
                </a:ext>
              </a:extLst>
            </p:cNvPr>
            <p:cNvSpPr/>
            <p:nvPr/>
          </p:nvSpPr>
          <p:spPr>
            <a:xfrm>
              <a:off x="0" y="0"/>
              <a:ext cx="8378014" cy="8378014"/>
            </a:xfrm>
            <a:custGeom>
              <a:avLst/>
              <a:gdLst/>
              <a:ahLst/>
              <a:cxnLst/>
              <a:rect l="l" t="t" r="r" b="b"/>
              <a:pathLst>
                <a:path w="8378014" h="8378014">
                  <a:moveTo>
                    <a:pt x="0" y="0"/>
                  </a:moveTo>
                  <a:lnTo>
                    <a:pt x="8378014" y="0"/>
                  </a:lnTo>
                  <a:lnTo>
                    <a:pt x="8378014" y="8378014"/>
                  </a:lnTo>
                  <a:lnTo>
                    <a:pt x="0" y="8378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00AF8C4F-B3DD-4036-E26A-BE3CB203BDFB}"/>
                </a:ext>
              </a:extLst>
            </p:cNvPr>
            <p:cNvSpPr/>
            <p:nvPr/>
          </p:nvSpPr>
          <p:spPr>
            <a:xfrm flipV="1">
              <a:off x="4288995" y="1710203"/>
              <a:ext cx="3584950" cy="6349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2C8DEBD5-9308-2221-E5C7-9CEA0B66762A}"/>
                </a:ext>
              </a:extLst>
            </p:cNvPr>
            <p:cNvSpPr/>
            <p:nvPr/>
          </p:nvSpPr>
          <p:spPr>
            <a:xfrm>
              <a:off x="1731864" y="633576"/>
              <a:ext cx="6205581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3559FFBA-A603-D8FD-6667-9FFD049F3A30}"/>
                </a:ext>
              </a:extLst>
            </p:cNvPr>
            <p:cNvGrpSpPr/>
            <p:nvPr/>
          </p:nvGrpSpPr>
          <p:grpSpPr>
            <a:xfrm>
              <a:off x="8143157" y="2795826"/>
              <a:ext cx="317500" cy="31750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84BE565-A994-8BCA-60BB-F5554232306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C34C"/>
              </a:solidFill>
              <a:ln w="28575" cap="sq">
                <a:solidFill>
                  <a:srgbClr val="B4AA0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8767DD72-CE8E-7AC6-623A-765B490A9820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871BFB2-E0A8-47C2-FAEA-67B2A2E7ED45}"/>
                </a:ext>
              </a:extLst>
            </p:cNvPr>
            <p:cNvSpPr txBox="1"/>
            <p:nvPr/>
          </p:nvSpPr>
          <p:spPr>
            <a:xfrm>
              <a:off x="8646133" y="3189526"/>
              <a:ext cx="6473205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 Visu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al feedback and illumination for behavioral control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6386D43-36E1-9788-A55D-A3CFCF12440B}"/>
                </a:ext>
              </a:extLst>
            </p:cNvPr>
            <p:cNvSpPr txBox="1"/>
            <p:nvPr/>
          </p:nvSpPr>
          <p:spPr>
            <a:xfrm>
              <a:off x="8646133" y="2599700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Contextual illumination module</a:t>
              </a:r>
            </a:p>
          </p:txBody>
        </p: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908321DA-EFEC-0A5D-9A92-FC542B071F57}"/>
                </a:ext>
              </a:extLst>
            </p:cNvPr>
            <p:cNvGrpSpPr/>
            <p:nvPr/>
          </p:nvGrpSpPr>
          <p:grpSpPr>
            <a:xfrm>
              <a:off x="8143157" y="1604815"/>
              <a:ext cx="317500" cy="317500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9C4217D-84E0-23B3-C2EB-D588FED4DD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900"/>
              </a:solidFill>
              <a:ln w="28575" cap="sq">
                <a:solidFill>
                  <a:srgbClr val="FFBD5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A644F4D-FC61-F809-426D-A228CB8D7DDA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3CF6482-1BD2-EB37-C04B-301CA05FFCCC}"/>
                </a:ext>
              </a:extLst>
            </p:cNvPr>
            <p:cNvSpPr txBox="1"/>
            <p:nvPr/>
          </p:nvSpPr>
          <p:spPr>
            <a:xfrm>
              <a:off x="8646133" y="2028755"/>
              <a:ext cx="6709147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Ov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erhead video acquisition for behavioral tracking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1FEC618-44DD-A724-A1BA-19204CA6BC5E}"/>
                </a:ext>
              </a:extLst>
            </p:cNvPr>
            <p:cNvSpPr txBox="1"/>
            <p:nvPr/>
          </p:nvSpPr>
          <p:spPr>
            <a:xfrm>
              <a:off x="8646133" y="1440439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Ceiling vision module</a:t>
              </a:r>
            </a:p>
          </p:txBody>
        </p: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E305751F-16AC-FBC9-1D68-8A43A204D8B6}"/>
                </a:ext>
              </a:extLst>
            </p:cNvPr>
            <p:cNvGrpSpPr/>
            <p:nvPr/>
          </p:nvGrpSpPr>
          <p:grpSpPr>
            <a:xfrm>
              <a:off x="8113366" y="6139736"/>
              <a:ext cx="317500" cy="317500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2F186D2D-E315-A2AF-B89B-DC8E17D7CC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81E6F"/>
              </a:solidFill>
              <a:ln w="28575" cap="sq">
                <a:solidFill>
                  <a:srgbClr val="481E6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02440880-8919-5680-DAAA-2479AE9E39C5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4B128692-5B8E-B35A-1E3C-D1FFF1ED1322}"/>
                </a:ext>
              </a:extLst>
            </p:cNvPr>
            <p:cNvSpPr txBox="1"/>
            <p:nvPr/>
          </p:nvSpPr>
          <p:spPr>
            <a:xfrm>
              <a:off x="8701957" y="6023642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Programmable feeder module</a:t>
              </a: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B373A1CF-515A-D3C5-72C2-DDB2310C0E64}"/>
                </a:ext>
              </a:extLst>
            </p:cNvPr>
            <p:cNvSpPr txBox="1"/>
            <p:nvPr/>
          </p:nvSpPr>
          <p:spPr>
            <a:xfrm>
              <a:off x="8701957" y="6584255"/>
              <a:ext cx="6473205" cy="765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 dirty="0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Automated or manual reward deliv</a:t>
              </a:r>
              <a:r>
                <a:rPr lang="en-US" sz="1500" u="none" strike="noStrike" spc="-7" dirty="0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ery with retrieval monitoring and </a:t>
              </a:r>
              <a:r>
                <a:rPr lang="en-US" sz="1500" spc="-7" dirty="0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feeder</a:t>
              </a:r>
              <a:r>
                <a:rPr lang="en-US" sz="1500" u="none" strike="noStrike" spc="-7" dirty="0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 alerts</a:t>
              </a:r>
            </a:p>
          </p:txBody>
        </p:sp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72AC8C49-5846-0A7A-0222-46AF58C4622A}"/>
                </a:ext>
              </a:extLst>
            </p:cNvPr>
            <p:cNvSpPr/>
            <p:nvPr/>
          </p:nvSpPr>
          <p:spPr>
            <a:xfrm>
              <a:off x="5502161" y="2066855"/>
              <a:ext cx="2435285" cy="856986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A851DC6B-72C3-F5BF-7339-FA446896AFBF}"/>
                </a:ext>
              </a:extLst>
            </p:cNvPr>
            <p:cNvGrpSpPr/>
            <p:nvPr/>
          </p:nvGrpSpPr>
          <p:grpSpPr>
            <a:xfrm>
              <a:off x="8115245" y="5003067"/>
              <a:ext cx="317500" cy="317500"/>
              <a:chOff x="0" y="0"/>
              <a:chExt cx="812800" cy="812800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8108D33D-AB2E-94D8-5D02-2CC073D8435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F1D1D"/>
              </a:solidFill>
              <a:ln w="28575" cap="sq">
                <a:solidFill>
                  <a:srgbClr val="7F1D1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C51AC29E-81A6-AD27-9DBB-F7E92F818339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DE65C20D-A985-8967-44C7-B38D8EF949A8}"/>
                </a:ext>
              </a:extLst>
            </p:cNvPr>
            <p:cNvSpPr txBox="1"/>
            <p:nvPr/>
          </p:nvSpPr>
          <p:spPr>
            <a:xfrm>
              <a:off x="8674045" y="4892031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Crossing detection module</a:t>
              </a: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DCA6B4AF-18C4-1B98-4078-BD7DB7B746E4}"/>
                </a:ext>
              </a:extLst>
            </p:cNvPr>
            <p:cNvSpPr txBox="1"/>
            <p:nvPr/>
          </p:nvSpPr>
          <p:spPr>
            <a:xfrm>
              <a:off x="8674045" y="5452646"/>
              <a:ext cx="6473205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Detects sid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e transitions and task contingencies</a:t>
              </a:r>
            </a:p>
          </p:txBody>
        </p:sp>
        <p:sp>
          <p:nvSpPr>
            <p:cNvPr id="31" name="AutoShape 31">
              <a:extLst>
                <a:ext uri="{FF2B5EF4-FFF2-40B4-BE49-F238E27FC236}">
                  <a16:creationId xmlns:a16="http://schemas.microsoft.com/office/drawing/2014/main" id="{B31E9EAE-2455-462B-9CB3-9EDC4D90E253}"/>
                </a:ext>
              </a:extLst>
            </p:cNvPr>
            <p:cNvSpPr/>
            <p:nvPr/>
          </p:nvSpPr>
          <p:spPr>
            <a:xfrm>
              <a:off x="4748584" y="3932417"/>
              <a:ext cx="3125361" cy="1223029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C04BA340-B60B-C964-243C-804DC18D9851}"/>
                </a:ext>
              </a:extLst>
            </p:cNvPr>
            <p:cNvGrpSpPr/>
            <p:nvPr/>
          </p:nvGrpSpPr>
          <p:grpSpPr>
            <a:xfrm>
              <a:off x="8115245" y="3871507"/>
              <a:ext cx="317500" cy="317500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ABF2CB3B-6236-E6A5-BF07-C14C0690F05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04B9D"/>
              </a:solidFill>
              <a:ln w="28575" cap="sq">
                <a:solidFill>
                  <a:srgbClr val="504B9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B263F493-4FDB-0203-45E2-1351AEEC35B8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8A9C6930-D3A7-D411-819A-94A6226C747A}"/>
                </a:ext>
              </a:extLst>
            </p:cNvPr>
            <p:cNvSpPr txBox="1"/>
            <p:nvPr/>
          </p:nvSpPr>
          <p:spPr>
            <a:xfrm>
              <a:off x="8674045" y="3760471"/>
              <a:ext cx="6745667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Master control module</a:t>
              </a:r>
            </a:p>
          </p:txBody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1C4B2012-53EF-8B81-02C7-E9EAA60A6DC3}"/>
                </a:ext>
              </a:extLst>
            </p:cNvPr>
            <p:cNvSpPr txBox="1"/>
            <p:nvPr/>
          </p:nvSpPr>
          <p:spPr>
            <a:xfrm>
              <a:off x="8674045" y="4321086"/>
              <a:ext cx="6473205" cy="723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Manages timing,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 com., and task logic across units</a:t>
              </a:r>
            </a:p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endParaRPr lang="en-US" sz="1500" u="none" strike="noStrike" spc="-7">
                <a:solidFill>
                  <a:srgbClr val="2E2E2E"/>
                </a:solidFill>
                <a:latin typeface="TT Fors"/>
                <a:ea typeface="TT Fors"/>
                <a:cs typeface="TT Fors"/>
                <a:sym typeface="TT Fors"/>
              </a:endParaRPr>
            </a:p>
          </p:txBody>
        </p:sp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3483A450-C87D-3E5F-437C-7DFF08F55408}"/>
                </a:ext>
              </a:extLst>
            </p:cNvPr>
            <p:cNvGrpSpPr/>
            <p:nvPr/>
          </p:nvGrpSpPr>
          <p:grpSpPr>
            <a:xfrm>
              <a:off x="8143157" y="445553"/>
              <a:ext cx="286230" cy="314182"/>
              <a:chOff x="0" y="0"/>
              <a:chExt cx="740485" cy="812800"/>
            </a:xfrm>
          </p:grpSpPr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61498692-4EC9-FA85-FA96-1D794CF7E513}"/>
                  </a:ext>
                </a:extLst>
              </p:cNvPr>
              <p:cNvSpPr/>
              <p:nvPr/>
            </p:nvSpPr>
            <p:spPr>
              <a:xfrm>
                <a:off x="0" y="0"/>
                <a:ext cx="740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40485" h="812800">
                    <a:moveTo>
                      <a:pt x="370243" y="0"/>
                    </a:moveTo>
                    <a:cubicBezTo>
                      <a:pt x="165763" y="0"/>
                      <a:pt x="0" y="181951"/>
                      <a:pt x="0" y="406400"/>
                    </a:cubicBezTo>
                    <a:cubicBezTo>
                      <a:pt x="0" y="630849"/>
                      <a:pt x="165763" y="812800"/>
                      <a:pt x="370243" y="812800"/>
                    </a:cubicBezTo>
                    <a:cubicBezTo>
                      <a:pt x="574722" y="812800"/>
                      <a:pt x="740485" y="630849"/>
                      <a:pt x="740485" y="406400"/>
                    </a:cubicBezTo>
                    <a:cubicBezTo>
                      <a:pt x="740485" y="181951"/>
                      <a:pt x="574722" y="0"/>
                      <a:pt x="370243" y="0"/>
                    </a:cubicBezTo>
                    <a:close/>
                  </a:path>
                </a:pathLst>
              </a:custGeom>
              <a:solidFill>
                <a:srgbClr val="5A6C37"/>
              </a:solidFill>
              <a:ln w="28575" cap="sq">
                <a:solidFill>
                  <a:srgbClr val="5A6C3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5740C58B-F382-4A31-FFD6-C7CD4EA63E43}"/>
                  </a:ext>
                </a:extLst>
              </p:cNvPr>
              <p:cNvSpPr txBox="1"/>
              <p:nvPr/>
            </p:nvSpPr>
            <p:spPr>
              <a:xfrm>
                <a:off x="69421" y="76200"/>
                <a:ext cx="601644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A4736863-5448-D289-7C52-A4631AF15EE5}"/>
                </a:ext>
              </a:extLst>
            </p:cNvPr>
            <p:cNvSpPr/>
            <p:nvPr/>
          </p:nvSpPr>
          <p:spPr>
            <a:xfrm flipV="1">
              <a:off x="1731864" y="633576"/>
              <a:ext cx="0" cy="3145327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AutoShape 41">
              <a:extLst>
                <a:ext uri="{FF2B5EF4-FFF2-40B4-BE49-F238E27FC236}">
                  <a16:creationId xmlns:a16="http://schemas.microsoft.com/office/drawing/2014/main" id="{EE022166-AA0A-F61E-428F-CB1494671658}"/>
                </a:ext>
              </a:extLst>
            </p:cNvPr>
            <p:cNvSpPr/>
            <p:nvPr/>
          </p:nvSpPr>
          <p:spPr>
            <a:xfrm>
              <a:off x="6226207" y="5490746"/>
              <a:ext cx="1887159" cy="80774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6585659A-FB8C-4E51-E203-F1AB80AC0A69}"/>
                </a:ext>
              </a:extLst>
            </p:cNvPr>
            <p:cNvSpPr txBox="1"/>
            <p:nvPr/>
          </p:nvSpPr>
          <p:spPr>
            <a:xfrm>
              <a:off x="8601384" y="869493"/>
              <a:ext cx="6112236" cy="342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50"/>
                </a:lnSpc>
                <a:spcBef>
                  <a:spcPct val="0"/>
                </a:spcBef>
              </a:pPr>
              <a:r>
                <a:rPr lang="en-US" sz="1500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Displ</a:t>
              </a:r>
              <a:r>
                <a:rPr lang="en-US" sz="1500" u="none" strike="noStrike" spc="-7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ays stimuli and records touch responses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6D1853C0-F1E7-3660-4145-A843FB934D6E}"/>
                </a:ext>
              </a:extLst>
            </p:cNvPr>
            <p:cNvSpPr txBox="1"/>
            <p:nvPr/>
          </p:nvSpPr>
          <p:spPr>
            <a:xfrm>
              <a:off x="8601384" y="281178"/>
              <a:ext cx="6145508" cy="51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22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Interactive touch panel</a:t>
              </a:r>
            </a:p>
          </p:txBody>
        </p:sp>
        <p:sp>
          <p:nvSpPr>
            <p:cNvPr id="44" name="AutoShape 44">
              <a:extLst>
                <a:ext uri="{FF2B5EF4-FFF2-40B4-BE49-F238E27FC236}">
                  <a16:creationId xmlns:a16="http://schemas.microsoft.com/office/drawing/2014/main" id="{9357FA19-2778-CFA9-2638-59958650207A}"/>
                </a:ext>
              </a:extLst>
            </p:cNvPr>
            <p:cNvSpPr/>
            <p:nvPr/>
          </p:nvSpPr>
          <p:spPr>
            <a:xfrm>
              <a:off x="6065440" y="3292468"/>
              <a:ext cx="1874113" cy="682493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5" name="Freeform 45">
            <a:extLst>
              <a:ext uri="{FF2B5EF4-FFF2-40B4-BE49-F238E27FC236}">
                <a16:creationId xmlns:a16="http://schemas.microsoft.com/office/drawing/2014/main" id="{02BD6924-BC69-6930-DE2B-9664BB890043}"/>
              </a:ext>
            </a:extLst>
          </p:cNvPr>
          <p:cNvSpPr/>
          <p:nvPr/>
        </p:nvSpPr>
        <p:spPr>
          <a:xfrm>
            <a:off x="8864336" y="139550"/>
            <a:ext cx="2123082" cy="2123082"/>
          </a:xfrm>
          <a:custGeom>
            <a:avLst/>
            <a:gdLst/>
            <a:ahLst/>
            <a:cxnLst/>
            <a:rect l="l" t="t" r="r" b="b"/>
            <a:pathLst>
              <a:path w="2123082" h="2123082">
                <a:moveTo>
                  <a:pt x="0" y="0"/>
                </a:moveTo>
                <a:lnTo>
                  <a:pt x="2123082" y="0"/>
                </a:lnTo>
                <a:lnTo>
                  <a:pt x="2123082" y="2123083"/>
                </a:lnTo>
                <a:lnTo>
                  <a:pt x="0" y="2123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6F2BA7DD-99D1-31EE-0956-A0DDE56A252F}"/>
              </a:ext>
            </a:extLst>
          </p:cNvPr>
          <p:cNvSpPr/>
          <p:nvPr/>
        </p:nvSpPr>
        <p:spPr>
          <a:xfrm>
            <a:off x="10067442" y="55157"/>
            <a:ext cx="2123082" cy="2123082"/>
          </a:xfrm>
          <a:custGeom>
            <a:avLst/>
            <a:gdLst/>
            <a:ahLst/>
            <a:cxnLst/>
            <a:rect l="l" t="t" r="r" b="b"/>
            <a:pathLst>
              <a:path w="2123082" h="2123082">
                <a:moveTo>
                  <a:pt x="0" y="0"/>
                </a:moveTo>
                <a:lnTo>
                  <a:pt x="2123083" y="0"/>
                </a:lnTo>
                <a:lnTo>
                  <a:pt x="2123083" y="2123082"/>
                </a:lnTo>
                <a:lnTo>
                  <a:pt x="0" y="2123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18C13C20-E0CC-C071-6DAA-6C35ACFB630B}"/>
              </a:ext>
            </a:extLst>
          </p:cNvPr>
          <p:cNvSpPr/>
          <p:nvPr/>
        </p:nvSpPr>
        <p:spPr>
          <a:xfrm>
            <a:off x="10825007" y="1783498"/>
            <a:ext cx="2885939" cy="2885939"/>
          </a:xfrm>
          <a:custGeom>
            <a:avLst/>
            <a:gdLst/>
            <a:ahLst/>
            <a:cxnLst/>
            <a:rect l="l" t="t" r="r" b="b"/>
            <a:pathLst>
              <a:path w="2885939" h="2885939">
                <a:moveTo>
                  <a:pt x="0" y="0"/>
                </a:moveTo>
                <a:lnTo>
                  <a:pt x="2885939" y="0"/>
                </a:lnTo>
                <a:lnTo>
                  <a:pt x="2885939" y="2885939"/>
                </a:lnTo>
                <a:lnTo>
                  <a:pt x="0" y="2885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5348095A-9517-927F-6B9D-01FCBBF0C139}"/>
              </a:ext>
            </a:extLst>
          </p:cNvPr>
          <p:cNvSpPr/>
          <p:nvPr/>
        </p:nvSpPr>
        <p:spPr>
          <a:xfrm rot="-5400000">
            <a:off x="11580560" y="3669286"/>
            <a:ext cx="2213503" cy="2213503"/>
          </a:xfrm>
          <a:custGeom>
            <a:avLst/>
            <a:gdLst/>
            <a:ahLst/>
            <a:cxnLst/>
            <a:rect l="l" t="t" r="r" b="b"/>
            <a:pathLst>
              <a:path w="2213503" h="2213503">
                <a:moveTo>
                  <a:pt x="0" y="0"/>
                </a:moveTo>
                <a:lnTo>
                  <a:pt x="2213503" y="0"/>
                </a:lnTo>
                <a:lnTo>
                  <a:pt x="2213503" y="2213503"/>
                </a:lnTo>
                <a:lnTo>
                  <a:pt x="0" y="22135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42A407EC-B222-810B-EE52-EBC16156A73A}"/>
              </a:ext>
            </a:extLst>
          </p:cNvPr>
          <p:cNvSpPr/>
          <p:nvPr/>
        </p:nvSpPr>
        <p:spPr>
          <a:xfrm>
            <a:off x="11475391" y="5882789"/>
            <a:ext cx="2235555" cy="2235555"/>
          </a:xfrm>
          <a:custGeom>
            <a:avLst/>
            <a:gdLst/>
            <a:ahLst/>
            <a:cxnLst/>
            <a:rect l="l" t="t" r="r" b="b"/>
            <a:pathLst>
              <a:path w="2235555" h="2235555">
                <a:moveTo>
                  <a:pt x="0" y="0"/>
                </a:moveTo>
                <a:lnTo>
                  <a:pt x="2235555" y="0"/>
                </a:lnTo>
                <a:lnTo>
                  <a:pt x="2235555" y="2235555"/>
                </a:lnTo>
                <a:lnTo>
                  <a:pt x="0" y="2235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38062DC1-5858-B5C2-9A9B-B5B3BFD13F98}"/>
              </a:ext>
            </a:extLst>
          </p:cNvPr>
          <p:cNvSpPr/>
          <p:nvPr/>
        </p:nvSpPr>
        <p:spPr>
          <a:xfrm>
            <a:off x="9016327" y="8277622"/>
            <a:ext cx="2897368" cy="2897368"/>
          </a:xfrm>
          <a:custGeom>
            <a:avLst/>
            <a:gdLst/>
            <a:ahLst/>
            <a:cxnLst/>
            <a:rect l="l" t="t" r="r" b="b"/>
            <a:pathLst>
              <a:path w="2897368" h="2897368">
                <a:moveTo>
                  <a:pt x="0" y="0"/>
                </a:moveTo>
                <a:lnTo>
                  <a:pt x="2897368" y="0"/>
                </a:lnTo>
                <a:lnTo>
                  <a:pt x="2897368" y="2897368"/>
                </a:lnTo>
                <a:lnTo>
                  <a:pt x="0" y="28973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FEBDBFA7-AA2D-878D-4C4B-C304B3E3A8DF}"/>
              </a:ext>
            </a:extLst>
          </p:cNvPr>
          <p:cNvSpPr/>
          <p:nvPr/>
        </p:nvSpPr>
        <p:spPr>
          <a:xfrm>
            <a:off x="10217271" y="7698032"/>
            <a:ext cx="3120535" cy="3120535"/>
          </a:xfrm>
          <a:custGeom>
            <a:avLst/>
            <a:gdLst/>
            <a:ahLst/>
            <a:cxnLst/>
            <a:rect l="l" t="t" r="r" b="b"/>
            <a:pathLst>
              <a:path w="3120535" h="3120535">
                <a:moveTo>
                  <a:pt x="0" y="0"/>
                </a:moveTo>
                <a:lnTo>
                  <a:pt x="3120536" y="0"/>
                </a:lnTo>
                <a:lnTo>
                  <a:pt x="3120536" y="3120536"/>
                </a:lnTo>
                <a:lnTo>
                  <a:pt x="0" y="3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F48BE46B-7C2A-6F2B-148D-BAE6CCF96140}"/>
              </a:ext>
            </a:extLst>
          </p:cNvPr>
          <p:cNvSpPr txBox="1"/>
          <p:nvPr/>
        </p:nvSpPr>
        <p:spPr>
          <a:xfrm>
            <a:off x="1319182" y="9419568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E8504BFB-BAA8-6991-67C3-073680DFBF2D}"/>
              </a:ext>
            </a:extLst>
          </p:cNvPr>
          <p:cNvSpPr txBox="1"/>
          <p:nvPr/>
        </p:nvSpPr>
        <p:spPr>
          <a:xfrm>
            <a:off x="730281" y="1154011"/>
            <a:ext cx="3800008" cy="102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 spc="-385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Features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10F3CE21-96D1-E45A-72A7-6DC9B12F1CEB}"/>
              </a:ext>
            </a:extLst>
          </p:cNvPr>
          <p:cNvSpPr txBox="1"/>
          <p:nvPr/>
        </p:nvSpPr>
        <p:spPr>
          <a:xfrm>
            <a:off x="730281" y="2003537"/>
            <a:ext cx="4195312" cy="44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Modular hardware platform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B66701C1-D317-B9B7-ECB3-6CF1E0EDCF84}"/>
              </a:ext>
            </a:extLst>
          </p:cNvPr>
          <p:cNvSpPr txBox="1"/>
          <p:nvPr/>
        </p:nvSpPr>
        <p:spPr>
          <a:xfrm>
            <a:off x="11913695" y="496786"/>
            <a:ext cx="6008191" cy="83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Stimulus + response in one surface 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Precise touch logging (x/y location + timestamp per trial)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A6C37"/>
                </a:solidFill>
                <a:latin typeface="TT Fors"/>
                <a:ea typeface="TT Fors"/>
                <a:cs typeface="TT Fors"/>
                <a:sym typeface="TT Fors"/>
              </a:rPr>
              <a:t>Closed-loop tasks (immediate feedback + adaptive next stimulus)</a:t>
            </a:r>
          </a:p>
        </p:txBody>
      </p:sp>
      <p:grpSp>
        <p:nvGrpSpPr>
          <p:cNvPr id="56" name="Group 56">
            <a:extLst>
              <a:ext uri="{FF2B5EF4-FFF2-40B4-BE49-F238E27FC236}">
                <a16:creationId xmlns:a16="http://schemas.microsoft.com/office/drawing/2014/main" id="{ECF400ED-CF92-B0CA-1011-543CE58A613E}"/>
              </a:ext>
            </a:extLst>
          </p:cNvPr>
          <p:cNvGrpSpPr/>
          <p:nvPr/>
        </p:nvGrpSpPr>
        <p:grpSpPr>
          <a:xfrm>
            <a:off x="13720045" y="1880053"/>
            <a:ext cx="2362427" cy="1764190"/>
            <a:chOff x="-98690" y="-205152"/>
            <a:chExt cx="3149902" cy="2352255"/>
          </a:xfrm>
        </p:grpSpPr>
        <p:sp>
          <p:nvSpPr>
            <p:cNvPr id="57" name="TextBox 57">
              <a:extLst>
                <a:ext uri="{FF2B5EF4-FFF2-40B4-BE49-F238E27FC236}">
                  <a16:creationId xmlns:a16="http://schemas.microsoft.com/office/drawing/2014/main" id="{F55B0677-8F6F-AF37-A468-E46361BCF5BD}"/>
                </a:ext>
              </a:extLst>
            </p:cNvPr>
            <p:cNvSpPr txBox="1"/>
            <p:nvPr/>
          </p:nvSpPr>
          <p:spPr>
            <a:xfrm>
              <a:off x="-98690" y="-205152"/>
              <a:ext cx="2733366" cy="1104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FF9900"/>
                  </a:solidFill>
                  <a:latin typeface="TT Fors"/>
                  <a:ea typeface="TT Fors"/>
                  <a:cs typeface="TT Fors"/>
                  <a:sym typeface="TT Fors"/>
                </a:rPr>
                <a:t>Full-cage tracking</a:t>
              </a:r>
            </a:p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FF9900"/>
                  </a:solidFill>
                  <a:latin typeface="TT Fors"/>
                  <a:ea typeface="TT Fors"/>
                  <a:cs typeface="TT Fors"/>
                  <a:sym typeface="TT Fors"/>
                </a:rPr>
                <a:t>Trajectories + zones</a:t>
              </a:r>
            </a:p>
            <a:p>
              <a:pPr algn="l">
                <a:lnSpc>
                  <a:spcPts val="2250"/>
                </a:lnSpc>
              </a:pPr>
              <a:endParaRPr lang="en-US" sz="1500" spc="-7" dirty="0">
                <a:solidFill>
                  <a:srgbClr val="FF9900"/>
                </a:solidFill>
                <a:latin typeface="TT Fors"/>
                <a:ea typeface="TT Fors"/>
                <a:cs typeface="TT Fors"/>
                <a:sym typeface="TT Fors"/>
              </a:endParaRPr>
            </a:p>
          </p:txBody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8421E19A-F58B-FC2F-8ADB-81307844EE3E}"/>
                </a:ext>
              </a:extLst>
            </p:cNvPr>
            <p:cNvSpPr txBox="1"/>
            <p:nvPr/>
          </p:nvSpPr>
          <p:spPr>
            <a:xfrm>
              <a:off x="-31845" y="988665"/>
              <a:ext cx="3083057" cy="11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B4AA05"/>
                  </a:solidFill>
                  <a:latin typeface="TT Fors"/>
                  <a:ea typeface="TT Fors"/>
                  <a:cs typeface="TT Fors"/>
                  <a:sym typeface="TT Fors"/>
                </a:rPr>
                <a:t>Instant visual cues</a:t>
              </a:r>
            </a:p>
            <a:p>
              <a:pPr marL="323860" lvl="1" indent="-161930" algn="l">
                <a:lnSpc>
                  <a:spcPts val="2250"/>
                </a:lnSpc>
                <a:buFont typeface="Arial"/>
                <a:buChar char="•"/>
              </a:pPr>
              <a:r>
                <a:rPr lang="en-US" sz="1500" spc="-7" dirty="0">
                  <a:solidFill>
                    <a:srgbClr val="B4AA05"/>
                  </a:solidFill>
                  <a:latin typeface="TT Fors"/>
                  <a:ea typeface="TT Fors"/>
                  <a:cs typeface="TT Fors"/>
                  <a:sym typeface="TT Fors"/>
                </a:rPr>
                <a:t>Programmable lighting</a:t>
              </a:r>
            </a:p>
          </p:txBody>
        </p:sp>
      </p:grpSp>
      <p:sp>
        <p:nvSpPr>
          <p:cNvPr id="59" name="TextBox 59">
            <a:extLst>
              <a:ext uri="{FF2B5EF4-FFF2-40B4-BE49-F238E27FC236}">
                <a16:creationId xmlns:a16="http://schemas.microsoft.com/office/drawing/2014/main" id="{6013B798-61F9-A6C5-8E6E-18D4111D3F0F}"/>
              </a:ext>
            </a:extLst>
          </p:cNvPr>
          <p:cNvSpPr txBox="1"/>
          <p:nvPr/>
        </p:nvSpPr>
        <p:spPr>
          <a:xfrm>
            <a:off x="13738920" y="4131515"/>
            <a:ext cx="4210940" cy="175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04B9D"/>
                </a:solidFill>
                <a:latin typeface="TT Fors"/>
                <a:ea typeface="TT Fors"/>
                <a:cs typeface="TT Fors"/>
                <a:sym typeface="TT Fors"/>
              </a:rPr>
              <a:t>Modular &amp; expandable: plug-and-play, add many modules as needed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04B9D"/>
                </a:solidFill>
                <a:latin typeface="TT Fors"/>
                <a:ea typeface="TT Fors"/>
                <a:cs typeface="TT Fors"/>
                <a:sym typeface="TT Fors"/>
              </a:rPr>
              <a:t>CAN bus backbone: robust, noise-resistant communication over long runs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504B9D"/>
                </a:solidFill>
                <a:latin typeface="TT Fors"/>
                <a:ea typeface="TT Fors"/>
                <a:cs typeface="TT Fors"/>
                <a:sym typeface="TT Fors"/>
              </a:rPr>
              <a:t>Scales cleanly: one shared bus, simple wiring, many devices supported</a:t>
            </a: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3D54861D-E0E1-0F86-F66C-DEC9A2B6D29D}"/>
              </a:ext>
            </a:extLst>
          </p:cNvPr>
          <p:cNvSpPr txBox="1"/>
          <p:nvPr/>
        </p:nvSpPr>
        <p:spPr>
          <a:xfrm>
            <a:off x="13562531" y="6292364"/>
            <a:ext cx="4359355" cy="1409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7F1D1D"/>
                </a:solidFill>
                <a:latin typeface="TT Fors"/>
                <a:ea typeface="TT Fors"/>
                <a:cs typeface="TT Fors"/>
                <a:sym typeface="TT Fors"/>
              </a:rPr>
              <a:t>Reliable side-transition detection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7F1D1D"/>
                </a:solidFill>
                <a:latin typeface="TT Fors"/>
                <a:ea typeface="TT Fors"/>
                <a:cs typeface="TT Fors"/>
                <a:sym typeface="TT Fors"/>
              </a:rPr>
              <a:t>Event-driven contingencies (trigger rules on crossing)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>
                <a:solidFill>
                  <a:srgbClr val="7F1D1D"/>
                </a:solidFill>
                <a:latin typeface="TT Fors"/>
                <a:ea typeface="TT Fors"/>
                <a:cs typeface="TT Fors"/>
                <a:sym typeface="TT Fors"/>
              </a:rPr>
              <a:t>Precise timestamps for clean trial logic and analysis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9C41A06C-094E-473A-5DBD-29003A3EF82C}"/>
              </a:ext>
            </a:extLst>
          </p:cNvPr>
          <p:cNvSpPr txBox="1"/>
          <p:nvPr/>
        </p:nvSpPr>
        <p:spPr>
          <a:xfrm>
            <a:off x="13034489" y="8632694"/>
            <a:ext cx="4083844" cy="116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481E6F"/>
                </a:solidFill>
                <a:latin typeface="TT Fors"/>
                <a:ea typeface="TT Fors"/>
                <a:cs typeface="TT Fors"/>
                <a:sym typeface="TT Fors"/>
              </a:rPr>
              <a:t>Flexible reward delivery (auto or manual)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481E6F"/>
                </a:solidFill>
                <a:latin typeface="TT Fors"/>
                <a:ea typeface="TT Fors"/>
                <a:cs typeface="TT Fors"/>
                <a:sym typeface="TT Fors"/>
              </a:rPr>
              <a:t>Retrieval monitoring (confirm reward taken)</a:t>
            </a:r>
          </a:p>
          <a:p>
            <a:pPr marL="323860" lvl="1" indent="-161930" algn="l">
              <a:lnSpc>
                <a:spcPts val="2250"/>
              </a:lnSpc>
              <a:buFont typeface="Arial"/>
              <a:buChar char="•"/>
            </a:pPr>
            <a:r>
              <a:rPr lang="en-US" sz="1500" spc="-7" dirty="0">
                <a:solidFill>
                  <a:srgbClr val="481E6F"/>
                </a:solidFill>
                <a:latin typeface="TT Fors"/>
                <a:ea typeface="TT Fors"/>
                <a:cs typeface="TT Fors"/>
                <a:sym typeface="TT Fors"/>
              </a:rPr>
              <a:t>Feeder alerts (less downtime)</a:t>
            </a:r>
          </a:p>
        </p:txBody>
      </p:sp>
    </p:spTree>
    <p:extLst>
      <p:ext uri="{BB962C8B-B14F-4D97-AF65-F5344CB8AC3E}">
        <p14:creationId xmlns:p14="http://schemas.microsoft.com/office/powerpoint/2010/main" val="3154262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720271" y="-352420"/>
            <a:ext cx="12798869" cy="11841234"/>
            <a:chOff x="0" y="0"/>
            <a:chExt cx="660400" cy="610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610988"/>
            </a:xfrm>
            <a:custGeom>
              <a:avLst/>
              <a:gdLst/>
              <a:ahLst/>
              <a:cxnLst/>
              <a:rect l="l" t="t" r="r" b="b"/>
              <a:pathLst>
                <a:path w="660400" h="61098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019"/>
                  </a:cubicBezTo>
                  <a:lnTo>
                    <a:pt x="660400" y="610988"/>
                  </a:lnTo>
                  <a:lnTo>
                    <a:pt x="0" y="610988"/>
                  </a:lnTo>
                  <a:lnTo>
                    <a:pt x="0" y="32423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ln w="381000" cap="sq">
              <a:solidFill>
                <a:srgbClr val="008037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8900"/>
              <a:ext cx="660400" cy="52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2937" y="9353916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3" y="0"/>
                </a:lnTo>
                <a:lnTo>
                  <a:pt x="476143" y="476142"/>
                </a:lnTo>
                <a:lnTo>
                  <a:pt x="0" y="476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41565" y="3286455"/>
            <a:ext cx="9144000" cy="4959245"/>
            <a:chOff x="0" y="0"/>
            <a:chExt cx="12192000" cy="6612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12327" cy="6612327"/>
            </a:xfrm>
            <a:custGeom>
              <a:avLst/>
              <a:gdLst/>
              <a:ahLst/>
              <a:cxnLst/>
              <a:rect l="l" t="t" r="r" b="b"/>
              <a:pathLst>
                <a:path w="6612327" h="6612327">
                  <a:moveTo>
                    <a:pt x="0" y="0"/>
                  </a:moveTo>
                  <a:lnTo>
                    <a:pt x="6612327" y="0"/>
                  </a:lnTo>
                  <a:lnTo>
                    <a:pt x="6612327" y="6612327"/>
                  </a:lnTo>
                  <a:lnTo>
                    <a:pt x="0" y="6612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3385079" y="1349773"/>
              <a:ext cx="2829413" cy="5011"/>
            </a:xfrm>
            <a:prstGeom prst="line">
              <a:avLst/>
            </a:prstGeom>
            <a:ln w="10023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366869" y="500048"/>
              <a:ext cx="4897740" cy="0"/>
            </a:xfrm>
            <a:prstGeom prst="line">
              <a:avLst/>
            </a:prstGeom>
            <a:ln w="10023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6426967" y="2206598"/>
              <a:ext cx="250586" cy="25058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C34C"/>
              </a:solidFill>
              <a:ln w="28575" cap="sq">
                <a:solidFill>
                  <a:srgbClr val="B4AA0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823939" y="2518821"/>
              <a:ext cx="5108961" cy="269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77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823939" y="2047280"/>
              <a:ext cx="5324001" cy="40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4"/>
                </a:lnSpc>
              </a:pPr>
              <a:r>
                <a:rPr lang="en-US" sz="1736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Contextual illumination module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6426967" y="1266596"/>
              <a:ext cx="250586" cy="250586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900"/>
              </a:solidFill>
              <a:ln w="28575" cap="sq">
                <a:solidFill>
                  <a:srgbClr val="FFBD5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823939" y="1602685"/>
              <a:ext cx="5295178" cy="269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77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823939" y="1132336"/>
              <a:ext cx="5324001" cy="40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4"/>
                </a:lnSpc>
              </a:pPr>
              <a:r>
                <a:rPr lang="en-US" sz="1736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Ceiling vision module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6403454" y="4845771"/>
              <a:ext cx="250586" cy="250586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81E6F"/>
              </a:solidFill>
              <a:ln w="28575" cap="sq">
                <a:solidFill>
                  <a:srgbClr val="481E6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867999" y="4749617"/>
              <a:ext cx="5324001" cy="40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4"/>
                </a:lnSpc>
              </a:pPr>
              <a:r>
                <a:rPr lang="en-US" sz="1736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Programmable feeder module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4342567" y="1631260"/>
              <a:ext cx="1922043" cy="676374"/>
            </a:xfrm>
            <a:prstGeom prst="line">
              <a:avLst/>
            </a:prstGeom>
            <a:ln w="10023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6404937" y="3948659"/>
              <a:ext cx="250586" cy="250586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F1D1D"/>
              </a:solidFill>
              <a:ln w="28575" cap="sq">
                <a:solidFill>
                  <a:srgbClr val="7F1D1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6845969" y="3856497"/>
              <a:ext cx="5324001" cy="40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4"/>
                </a:lnSpc>
              </a:pPr>
              <a:r>
                <a:rPr lang="en-US" sz="1736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Crossing detection module</a:t>
              </a:r>
            </a:p>
          </p:txBody>
        </p:sp>
        <p:sp>
          <p:nvSpPr>
            <p:cNvPr id="29" name="AutoShape 29"/>
            <p:cNvSpPr/>
            <p:nvPr/>
          </p:nvSpPr>
          <p:spPr>
            <a:xfrm>
              <a:off x="3747809" y="3103650"/>
              <a:ext cx="2466683" cy="965272"/>
            </a:xfrm>
            <a:prstGeom prst="line">
              <a:avLst/>
            </a:prstGeom>
            <a:ln w="10023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6404937" y="3055577"/>
              <a:ext cx="250586" cy="250586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04B9D"/>
              </a:solidFill>
              <a:ln w="28575" cap="sq">
                <a:solidFill>
                  <a:srgbClr val="504B9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6845969" y="2963416"/>
              <a:ext cx="5324001" cy="40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4"/>
                </a:lnSpc>
              </a:pPr>
              <a:r>
                <a:rPr lang="en-US" sz="1736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Master control module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6845969" y="3411902"/>
              <a:ext cx="5108961" cy="269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775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6426967" y="351652"/>
              <a:ext cx="225906" cy="247968"/>
              <a:chOff x="0" y="0"/>
              <a:chExt cx="740485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40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40485" h="812800">
                    <a:moveTo>
                      <a:pt x="370243" y="0"/>
                    </a:moveTo>
                    <a:cubicBezTo>
                      <a:pt x="165763" y="0"/>
                      <a:pt x="0" y="181951"/>
                      <a:pt x="0" y="406400"/>
                    </a:cubicBezTo>
                    <a:cubicBezTo>
                      <a:pt x="0" y="630849"/>
                      <a:pt x="165763" y="812800"/>
                      <a:pt x="370243" y="812800"/>
                    </a:cubicBezTo>
                    <a:cubicBezTo>
                      <a:pt x="574722" y="812800"/>
                      <a:pt x="740485" y="630849"/>
                      <a:pt x="740485" y="406400"/>
                    </a:cubicBezTo>
                    <a:cubicBezTo>
                      <a:pt x="740485" y="181951"/>
                      <a:pt x="574722" y="0"/>
                      <a:pt x="370243" y="0"/>
                    </a:cubicBezTo>
                    <a:close/>
                  </a:path>
                </a:pathLst>
              </a:custGeom>
              <a:solidFill>
                <a:srgbClr val="5A6C37"/>
              </a:solidFill>
              <a:ln w="28575" cap="sq">
                <a:solidFill>
                  <a:srgbClr val="5A6C3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69421" y="76200"/>
                <a:ext cx="601644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38" name="AutoShape 38"/>
            <p:cNvSpPr/>
            <p:nvPr/>
          </p:nvSpPr>
          <p:spPr>
            <a:xfrm flipV="1">
              <a:off x="1366869" y="500048"/>
              <a:ext cx="0" cy="2482442"/>
            </a:xfrm>
            <a:prstGeom prst="line">
              <a:avLst/>
            </a:prstGeom>
            <a:ln w="10023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AutoShape 39"/>
            <p:cNvSpPr/>
            <p:nvPr/>
          </p:nvSpPr>
          <p:spPr>
            <a:xfrm>
              <a:off x="4914018" y="4333558"/>
              <a:ext cx="1489435" cy="637506"/>
            </a:xfrm>
            <a:prstGeom prst="line">
              <a:avLst/>
            </a:prstGeom>
            <a:ln w="10023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6788621" y="687741"/>
              <a:ext cx="4824068" cy="269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77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788621" y="217392"/>
              <a:ext cx="4850327" cy="40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4"/>
                </a:lnSpc>
              </a:pPr>
              <a:r>
                <a:rPr lang="en-US" sz="1736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Interactive touch panel</a:t>
              </a:r>
            </a:p>
          </p:txBody>
        </p:sp>
        <p:sp>
          <p:nvSpPr>
            <p:cNvPr id="42" name="AutoShape 42"/>
            <p:cNvSpPr/>
            <p:nvPr/>
          </p:nvSpPr>
          <p:spPr>
            <a:xfrm>
              <a:off x="4787133" y="2598572"/>
              <a:ext cx="1479139" cy="538656"/>
            </a:xfrm>
            <a:prstGeom prst="line">
              <a:avLst/>
            </a:prstGeom>
            <a:ln w="10023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3" name="Freeform 43"/>
          <p:cNvSpPr/>
          <p:nvPr/>
        </p:nvSpPr>
        <p:spPr>
          <a:xfrm>
            <a:off x="9790280" y="2576037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TextBox 44"/>
          <p:cNvSpPr txBox="1"/>
          <p:nvPr/>
        </p:nvSpPr>
        <p:spPr>
          <a:xfrm>
            <a:off x="1319182" y="9419568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30281" y="1154011"/>
            <a:ext cx="3800008" cy="102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 spc="-385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Features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30281" y="2003537"/>
            <a:ext cx="4195312" cy="44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Modular electronic platform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069570" y="1376809"/>
            <a:ext cx="7039516" cy="2259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0"/>
              </a:lnSpc>
            </a:pPr>
            <a:r>
              <a:rPr lang="en-US" sz="1700" b="1" spc="-8" dirty="0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Modular CAN architecture</a:t>
            </a:r>
          </a:p>
          <a:p>
            <a:pPr algn="l">
              <a:lnSpc>
                <a:spcPts val="2550"/>
              </a:lnSpc>
            </a:pPr>
            <a:r>
              <a:rPr lang="en-US" sz="1700" spc="-8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Subsystem nodes with a robust, noise-tolerant field bus.</a:t>
            </a:r>
          </a:p>
          <a:p>
            <a:pPr algn="l">
              <a:lnSpc>
                <a:spcPts val="2550"/>
              </a:lnSpc>
            </a:pPr>
            <a:r>
              <a:rPr lang="en-US" sz="1700" b="1" spc="-8" dirty="0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Fabrication-ready electronics</a:t>
            </a:r>
          </a:p>
          <a:p>
            <a:pPr algn="l">
              <a:lnSpc>
                <a:spcPts val="2550"/>
              </a:lnSpc>
            </a:pPr>
            <a:r>
              <a:rPr lang="en-US" sz="1700" spc="-8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Production-tested PCB design, ready to manufacture and deploy.</a:t>
            </a:r>
          </a:p>
          <a:p>
            <a:pPr algn="l">
              <a:lnSpc>
                <a:spcPts val="2550"/>
              </a:lnSpc>
            </a:pPr>
            <a:r>
              <a:rPr lang="en-US" sz="1700" b="1" spc="-8" dirty="0">
                <a:solidFill>
                  <a:srgbClr val="000000"/>
                </a:solidFill>
                <a:latin typeface="TT Fors Bold"/>
                <a:ea typeface="TT Fors Bold"/>
                <a:cs typeface="TT Fors Bold"/>
                <a:sym typeface="TT Fors Bold"/>
              </a:rPr>
              <a:t>Expansion-first design</a:t>
            </a:r>
          </a:p>
          <a:p>
            <a:pPr algn="l">
              <a:lnSpc>
                <a:spcPts val="2550"/>
              </a:lnSpc>
            </a:pPr>
            <a:r>
              <a:rPr lang="en-US" sz="1700" spc="-8" dirty="0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Spare I/O + open headers enable plug-and-play add-ons and future modules.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9808" y="3620064"/>
            <a:ext cx="47625" cy="4417134"/>
            <a:chOff x="0" y="0"/>
            <a:chExt cx="12543" cy="11633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43" cy="1163360"/>
            </a:xfrm>
            <a:custGeom>
              <a:avLst/>
              <a:gdLst/>
              <a:ahLst/>
              <a:cxnLst/>
              <a:rect l="l" t="t" r="r" b="b"/>
              <a:pathLst>
                <a:path w="12543" h="1163360">
                  <a:moveTo>
                    <a:pt x="0" y="0"/>
                  </a:moveTo>
                  <a:lnTo>
                    <a:pt x="12543" y="0"/>
                  </a:lnTo>
                  <a:lnTo>
                    <a:pt x="12543" y="1163360"/>
                  </a:lnTo>
                  <a:lnTo>
                    <a:pt x="0" y="116336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543" cy="1201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4892098"/>
            <a:ext cx="8574956" cy="2204248"/>
            <a:chOff x="0" y="-85725"/>
            <a:chExt cx="11433275" cy="29389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13296" cy="2853272"/>
            </a:xfrm>
            <a:custGeom>
              <a:avLst/>
              <a:gdLst/>
              <a:ahLst/>
              <a:cxnLst/>
              <a:rect l="l" t="t" r="r" b="b"/>
              <a:pathLst>
                <a:path w="3213296" h="2853272">
                  <a:moveTo>
                    <a:pt x="0" y="0"/>
                  </a:moveTo>
                  <a:lnTo>
                    <a:pt x="3213296" y="0"/>
                  </a:lnTo>
                  <a:lnTo>
                    <a:pt x="3213296" y="2853272"/>
                  </a:lnTo>
                  <a:lnTo>
                    <a:pt x="0" y="2853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60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AutoShape 7"/>
            <p:cNvSpPr/>
            <p:nvPr/>
          </p:nvSpPr>
          <p:spPr>
            <a:xfrm>
              <a:off x="3174949" y="99598"/>
              <a:ext cx="7395925" cy="0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508668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682385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870636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10570875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11927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512875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477362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0325849" y="223106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59" y="0"/>
                  </a:lnTo>
                  <a:lnTo>
                    <a:pt x="170759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263487" y="2289056"/>
              <a:ext cx="548440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1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213462" y="2289056"/>
              <a:ext cx="598827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2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091415" y="2289056"/>
              <a:ext cx="603043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3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813405" y="2289056"/>
              <a:ext cx="597824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4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840176" y="-85725"/>
              <a:ext cx="2232901" cy="915455"/>
              <a:chOff x="0" y="-38100"/>
              <a:chExt cx="441067" cy="18083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41067" cy="142731"/>
              </a:xfrm>
              <a:custGeom>
                <a:avLst/>
                <a:gdLst/>
                <a:ahLst/>
                <a:cxnLst/>
                <a:rect l="l" t="t" r="r" b="b"/>
                <a:pathLst>
                  <a:path w="441067" h="111535">
                    <a:moveTo>
                      <a:pt x="0" y="0"/>
                    </a:moveTo>
                    <a:lnTo>
                      <a:pt x="441067" y="0"/>
                    </a:lnTo>
                    <a:lnTo>
                      <a:pt x="441067" y="111535"/>
                    </a:lnTo>
                    <a:lnTo>
                      <a:pt x="0" y="111535"/>
                    </a:lnTo>
                    <a:close/>
                  </a:path>
                </a:pathLst>
              </a:custGeom>
              <a:solidFill>
                <a:srgbClr val="CFC34C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441067" cy="149635"/>
              </a:xfrm>
              <a:prstGeom prst="rect">
                <a:avLst/>
              </a:prstGeom>
            </p:spPr>
            <p:txBody>
              <a:bodyPr lIns="55795" tIns="55795" rIns="55795" bIns="55795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0801" y="-85725"/>
              <a:ext cx="749375" cy="915455"/>
              <a:chOff x="0" y="-38100"/>
              <a:chExt cx="148025" cy="18083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48025" cy="142731"/>
              </a:xfrm>
              <a:custGeom>
                <a:avLst/>
                <a:gdLst/>
                <a:ahLst/>
                <a:cxnLst/>
                <a:rect l="l" t="t" r="r" b="b"/>
                <a:pathLst>
                  <a:path w="148025" h="111535">
                    <a:moveTo>
                      <a:pt x="0" y="0"/>
                    </a:moveTo>
                    <a:lnTo>
                      <a:pt x="148025" y="0"/>
                    </a:lnTo>
                    <a:lnTo>
                      <a:pt x="148025" y="111535"/>
                    </a:lnTo>
                    <a:lnTo>
                      <a:pt x="0" y="111535"/>
                    </a:lnTo>
                    <a:close/>
                  </a:path>
                </a:pathLst>
              </a:custGeom>
              <a:solidFill>
                <a:srgbClr val="FCE762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48025" cy="149635"/>
              </a:xfrm>
              <a:prstGeom prst="rect">
                <a:avLst/>
              </a:prstGeom>
            </p:spPr>
            <p:txBody>
              <a:bodyPr lIns="55795" tIns="55795" rIns="55795" bIns="55795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90801" y="1133591"/>
              <a:ext cx="2982276" cy="726930"/>
            </a:xfrm>
            <a:custGeom>
              <a:avLst/>
              <a:gdLst/>
              <a:ahLst/>
              <a:cxnLst/>
              <a:rect l="l" t="t" r="r" b="b"/>
              <a:pathLst>
                <a:path w="2982276" h="726930">
                  <a:moveTo>
                    <a:pt x="0" y="0"/>
                  </a:moveTo>
                  <a:lnTo>
                    <a:pt x="2982276" y="0"/>
                  </a:lnTo>
                  <a:lnTo>
                    <a:pt x="2982276" y="726930"/>
                  </a:lnTo>
                  <a:lnTo>
                    <a:pt x="0" y="726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84759" y="229504"/>
              <a:ext cx="515717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 dirty="0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1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79876" y="229504"/>
              <a:ext cx="551436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 dirty="0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2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732283" y="229504"/>
              <a:ext cx="556727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3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424803" y="229504"/>
              <a:ext cx="549672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4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3331237" y="333134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8" y="0"/>
                  </a:lnTo>
                  <a:lnTo>
                    <a:pt x="2277278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291219" y="35680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8" y="0"/>
                  </a:lnTo>
                  <a:lnTo>
                    <a:pt x="2277278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7196015" y="38947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9" y="0"/>
                  </a:lnTo>
                  <a:lnTo>
                    <a:pt x="2277279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9155997" y="38947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9" y="0"/>
                  </a:lnTo>
                  <a:lnTo>
                    <a:pt x="2277279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" name="Freeform 35"/>
          <p:cNvSpPr/>
          <p:nvPr/>
        </p:nvSpPr>
        <p:spPr>
          <a:xfrm>
            <a:off x="13334846" y="9370830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2" y="0"/>
                </a:lnTo>
                <a:lnTo>
                  <a:pt x="476142" y="476143"/>
                </a:lnTo>
                <a:lnTo>
                  <a:pt x="0" y="4761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6" name="Group 36"/>
          <p:cNvGrpSpPr/>
          <p:nvPr/>
        </p:nvGrpSpPr>
        <p:grpSpPr>
          <a:xfrm>
            <a:off x="10187870" y="4956392"/>
            <a:ext cx="7044471" cy="622300"/>
            <a:chOff x="0" y="0"/>
            <a:chExt cx="9392628" cy="829733"/>
          </a:xfrm>
        </p:grpSpPr>
        <p:sp>
          <p:nvSpPr>
            <p:cNvPr id="37" name="TextBox 37"/>
            <p:cNvSpPr txBox="1"/>
            <p:nvPr/>
          </p:nvSpPr>
          <p:spPr>
            <a:xfrm>
              <a:off x="0" y="411480"/>
              <a:ext cx="9392628" cy="41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60"/>
                </a:lnSpc>
                <a:spcBef>
                  <a:spcPct val="0"/>
                </a:spcBef>
              </a:pPr>
              <a:r>
                <a:rPr lang="en-US" sz="1900" spc="-19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Shar</a:t>
              </a:r>
              <a:r>
                <a:rPr lang="en-US" sz="1900" u="none" strike="noStrike" spc="-19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ed timing across units enables aligned events and analysis.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28575"/>
              <a:ext cx="2393002" cy="40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Synchronized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191234" y="5997792"/>
            <a:ext cx="7068066" cy="622300"/>
            <a:chOff x="0" y="0"/>
            <a:chExt cx="9424087" cy="829733"/>
          </a:xfrm>
        </p:grpSpPr>
        <p:sp>
          <p:nvSpPr>
            <p:cNvPr id="40" name="TextBox 40"/>
            <p:cNvSpPr txBox="1"/>
            <p:nvPr/>
          </p:nvSpPr>
          <p:spPr>
            <a:xfrm>
              <a:off x="0" y="-28575"/>
              <a:ext cx="2393002" cy="40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Scalable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411480"/>
              <a:ext cx="9424087" cy="41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60"/>
                </a:lnSpc>
                <a:spcBef>
                  <a:spcPct val="0"/>
                </a:spcBef>
              </a:pPr>
              <a:r>
                <a:rPr lang="en-US" sz="1900" spc="-19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Add cages as nodes w</a:t>
              </a:r>
              <a:r>
                <a:rPr lang="en-US" sz="1900" u="none" strike="noStrike" spc="-19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ith minimal hardware/software changes.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177933" y="7043077"/>
            <a:ext cx="6805165" cy="622300"/>
            <a:chOff x="0" y="0"/>
            <a:chExt cx="9073553" cy="829733"/>
          </a:xfrm>
        </p:grpSpPr>
        <p:sp>
          <p:nvSpPr>
            <p:cNvPr id="43" name="TextBox 43"/>
            <p:cNvSpPr txBox="1"/>
            <p:nvPr/>
          </p:nvSpPr>
          <p:spPr>
            <a:xfrm>
              <a:off x="0" y="-28575"/>
              <a:ext cx="2388516" cy="40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Centralized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411480"/>
              <a:ext cx="9073553" cy="41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60"/>
                </a:lnSpc>
                <a:spcBef>
                  <a:spcPct val="0"/>
                </a:spcBef>
              </a:pPr>
              <a:r>
                <a:rPr lang="en-US" sz="1900" spc="-19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S</a:t>
              </a:r>
              <a:r>
                <a:rPr lang="en-US" sz="1900" u="none" strike="noStrike" spc="-19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ingle control point for task launch, status, and logging.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191234" y="3914992"/>
            <a:ext cx="6041716" cy="622300"/>
            <a:chOff x="0" y="0"/>
            <a:chExt cx="8055621" cy="829733"/>
          </a:xfrm>
        </p:grpSpPr>
        <p:sp>
          <p:nvSpPr>
            <p:cNvPr id="46" name="TextBox 46"/>
            <p:cNvSpPr txBox="1"/>
            <p:nvPr/>
          </p:nvSpPr>
          <p:spPr>
            <a:xfrm>
              <a:off x="0" y="411480"/>
              <a:ext cx="8055621" cy="41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60"/>
                </a:lnSpc>
                <a:spcBef>
                  <a:spcPct val="0"/>
                </a:spcBef>
              </a:pPr>
              <a:r>
                <a:rPr lang="en-US" sz="1900" spc="-19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One host can ru</a:t>
              </a:r>
              <a:r>
                <a:rPr lang="en-US" sz="1900" u="none" strike="noStrike" spc="-19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n and monitor many cages.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3525525" cy="40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High-throughput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028700" y="1262204"/>
            <a:ext cx="13459397" cy="102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 spc="-385">
                <a:solidFill>
                  <a:srgbClr val="2013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Scalable Multi-Cage System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28700" y="2257857"/>
            <a:ext cx="8115300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 spc="273">
                <a:solidFill>
                  <a:srgbClr val="A6A6A6"/>
                </a:solidFill>
                <a:latin typeface="TT Norms Bold"/>
                <a:ea typeface="TT Norms Bold"/>
                <a:cs typeface="TT Norms Bold"/>
                <a:sym typeface="TT Norms Bold"/>
              </a:rPr>
              <a:t>SYNCHRONIZED MULTI-CAGE CONTROL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987207" y="9420192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51" name="Freeform 51"/>
          <p:cNvSpPr/>
          <p:nvPr/>
        </p:nvSpPr>
        <p:spPr>
          <a:xfrm>
            <a:off x="15350729" y="105174"/>
            <a:ext cx="2762069" cy="2614221"/>
          </a:xfrm>
          <a:custGeom>
            <a:avLst/>
            <a:gdLst/>
            <a:ahLst/>
            <a:cxnLst/>
            <a:rect l="l" t="t" r="r" b="b"/>
            <a:pathLst>
              <a:path w="2762069" h="2614221">
                <a:moveTo>
                  <a:pt x="0" y="0"/>
                </a:moveTo>
                <a:lnTo>
                  <a:pt x="2762069" y="0"/>
                </a:lnTo>
                <a:lnTo>
                  <a:pt x="2762069" y="2614221"/>
                </a:lnTo>
                <a:lnTo>
                  <a:pt x="0" y="2614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65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/>
          <p:cNvSpPr txBox="1"/>
          <p:nvPr/>
        </p:nvSpPr>
        <p:spPr>
          <a:xfrm>
            <a:off x="15720568" y="2523922"/>
            <a:ext cx="2022391" cy="34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Open-BeatBox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4846" y="9370830"/>
            <a:ext cx="476142" cy="476142"/>
          </a:xfrm>
          <a:custGeom>
            <a:avLst/>
            <a:gdLst/>
            <a:ahLst/>
            <a:cxnLst/>
            <a:rect l="l" t="t" r="r" b="b"/>
            <a:pathLst>
              <a:path w="476142" h="476142">
                <a:moveTo>
                  <a:pt x="0" y="0"/>
                </a:moveTo>
                <a:lnTo>
                  <a:pt x="476142" y="0"/>
                </a:lnTo>
                <a:lnTo>
                  <a:pt x="476142" y="476143"/>
                </a:lnTo>
                <a:lnTo>
                  <a:pt x="0" y="47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5350729" y="105174"/>
            <a:ext cx="2762069" cy="2614221"/>
          </a:xfrm>
          <a:custGeom>
            <a:avLst/>
            <a:gdLst/>
            <a:ahLst/>
            <a:cxnLst/>
            <a:rect l="l" t="t" r="r" b="b"/>
            <a:pathLst>
              <a:path w="2762069" h="2614221">
                <a:moveTo>
                  <a:pt x="0" y="0"/>
                </a:moveTo>
                <a:lnTo>
                  <a:pt x="2762069" y="0"/>
                </a:lnTo>
                <a:lnTo>
                  <a:pt x="2762069" y="2614221"/>
                </a:lnTo>
                <a:lnTo>
                  <a:pt x="0" y="2614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655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8667678" y="4694360"/>
            <a:ext cx="8574956" cy="2204248"/>
            <a:chOff x="0" y="-85725"/>
            <a:chExt cx="11433275" cy="2938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13296" cy="2853272"/>
            </a:xfrm>
            <a:custGeom>
              <a:avLst/>
              <a:gdLst/>
              <a:ahLst/>
              <a:cxnLst/>
              <a:rect l="l" t="t" r="r" b="b"/>
              <a:pathLst>
                <a:path w="3213296" h="2853272">
                  <a:moveTo>
                    <a:pt x="0" y="0"/>
                  </a:moveTo>
                  <a:lnTo>
                    <a:pt x="3213296" y="0"/>
                  </a:lnTo>
                  <a:lnTo>
                    <a:pt x="3213296" y="2853272"/>
                  </a:lnTo>
                  <a:lnTo>
                    <a:pt x="0" y="2853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0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AutoShape 6"/>
            <p:cNvSpPr/>
            <p:nvPr/>
          </p:nvSpPr>
          <p:spPr>
            <a:xfrm>
              <a:off x="3174949" y="99598"/>
              <a:ext cx="7395925" cy="0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508668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682385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8706362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10570875" y="99598"/>
              <a:ext cx="0" cy="669248"/>
            </a:xfrm>
            <a:prstGeom prst="line">
              <a:avLst/>
            </a:prstGeom>
            <a:ln w="23126" cap="flat">
              <a:solidFill>
                <a:srgbClr val="3E3E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11927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512875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477362" y="212168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60" y="0"/>
                  </a:lnTo>
                  <a:lnTo>
                    <a:pt x="170760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0325849" y="223106"/>
              <a:ext cx="170760" cy="316955"/>
            </a:xfrm>
            <a:custGeom>
              <a:avLst/>
              <a:gdLst/>
              <a:ahLst/>
              <a:cxnLst/>
              <a:rect l="l" t="t" r="r" b="b"/>
              <a:pathLst>
                <a:path w="170760" h="316955">
                  <a:moveTo>
                    <a:pt x="0" y="0"/>
                  </a:moveTo>
                  <a:lnTo>
                    <a:pt x="170759" y="0"/>
                  </a:lnTo>
                  <a:lnTo>
                    <a:pt x="170759" y="316955"/>
                  </a:lnTo>
                  <a:lnTo>
                    <a:pt x="0" y="31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263487" y="2289056"/>
              <a:ext cx="548440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213462" y="2289056"/>
              <a:ext cx="598827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091415" y="2289056"/>
              <a:ext cx="603043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3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813405" y="2289056"/>
              <a:ext cx="597824" cy="324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5"/>
                </a:lnSpc>
                <a:spcBef>
                  <a:spcPct val="0"/>
                </a:spcBef>
              </a:pPr>
              <a:r>
                <a:rPr lang="en-US" sz="1456" spc="-7">
                  <a:solidFill>
                    <a:srgbClr val="000000"/>
                  </a:solidFill>
                  <a:latin typeface="TT Fors"/>
                  <a:ea typeface="TT Fors"/>
                  <a:cs typeface="TT Fors"/>
                  <a:sym typeface="TT Fors"/>
                </a:rPr>
                <a:t>Box 4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840176" y="-85725"/>
              <a:ext cx="2232901" cy="919809"/>
              <a:chOff x="0" y="-38100"/>
              <a:chExt cx="441067" cy="18169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41067" cy="143591"/>
              </a:xfrm>
              <a:custGeom>
                <a:avLst/>
                <a:gdLst/>
                <a:ahLst/>
                <a:cxnLst/>
                <a:rect l="l" t="t" r="r" b="b"/>
                <a:pathLst>
                  <a:path w="441067" h="111535">
                    <a:moveTo>
                      <a:pt x="0" y="0"/>
                    </a:moveTo>
                    <a:lnTo>
                      <a:pt x="441067" y="0"/>
                    </a:lnTo>
                    <a:lnTo>
                      <a:pt x="441067" y="111535"/>
                    </a:lnTo>
                    <a:lnTo>
                      <a:pt x="0" y="111535"/>
                    </a:lnTo>
                    <a:close/>
                  </a:path>
                </a:pathLst>
              </a:custGeom>
              <a:solidFill>
                <a:srgbClr val="CFC34C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441067" cy="149635"/>
              </a:xfrm>
              <a:prstGeom prst="rect">
                <a:avLst/>
              </a:prstGeom>
            </p:spPr>
            <p:txBody>
              <a:bodyPr lIns="55795" tIns="55795" rIns="55795" bIns="55795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90801" y="-85725"/>
              <a:ext cx="749375" cy="919809"/>
              <a:chOff x="0" y="-38100"/>
              <a:chExt cx="148025" cy="18169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8025" cy="143591"/>
              </a:xfrm>
              <a:custGeom>
                <a:avLst/>
                <a:gdLst/>
                <a:ahLst/>
                <a:cxnLst/>
                <a:rect l="l" t="t" r="r" b="b"/>
                <a:pathLst>
                  <a:path w="148025" h="111535">
                    <a:moveTo>
                      <a:pt x="0" y="0"/>
                    </a:moveTo>
                    <a:lnTo>
                      <a:pt x="148025" y="0"/>
                    </a:lnTo>
                    <a:lnTo>
                      <a:pt x="148025" y="111535"/>
                    </a:lnTo>
                    <a:lnTo>
                      <a:pt x="0" y="111535"/>
                    </a:lnTo>
                    <a:close/>
                  </a:path>
                </a:pathLst>
              </a:custGeom>
              <a:solidFill>
                <a:srgbClr val="FCE762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48025" cy="149635"/>
              </a:xfrm>
              <a:prstGeom prst="rect">
                <a:avLst/>
              </a:prstGeom>
            </p:spPr>
            <p:txBody>
              <a:bodyPr lIns="55795" tIns="55795" rIns="55795" bIns="55795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90801" y="1133591"/>
              <a:ext cx="2982276" cy="726930"/>
            </a:xfrm>
            <a:custGeom>
              <a:avLst/>
              <a:gdLst/>
              <a:ahLst/>
              <a:cxnLst/>
              <a:rect l="l" t="t" r="r" b="b"/>
              <a:pathLst>
                <a:path w="2982276" h="726930">
                  <a:moveTo>
                    <a:pt x="0" y="0"/>
                  </a:moveTo>
                  <a:lnTo>
                    <a:pt x="2982276" y="0"/>
                  </a:lnTo>
                  <a:lnTo>
                    <a:pt x="2982276" y="726930"/>
                  </a:lnTo>
                  <a:lnTo>
                    <a:pt x="0" y="726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84759" y="229504"/>
              <a:ext cx="515717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 dirty="0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1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979876" y="229504"/>
              <a:ext cx="551436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 dirty="0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2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732283" y="229504"/>
              <a:ext cx="556727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3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424803" y="229504"/>
              <a:ext cx="549672" cy="28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200" b="1" spc="-6">
                  <a:solidFill>
                    <a:srgbClr val="00000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Box 4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3331237" y="333134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8" y="0"/>
                  </a:lnTo>
                  <a:lnTo>
                    <a:pt x="2277278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5291219" y="35680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8" y="0"/>
                  </a:lnTo>
                  <a:lnTo>
                    <a:pt x="2277278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7196015" y="38947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9" y="0"/>
                  </a:lnTo>
                  <a:lnTo>
                    <a:pt x="2277279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9155997" y="389478"/>
              <a:ext cx="2277278" cy="2343705"/>
            </a:xfrm>
            <a:custGeom>
              <a:avLst/>
              <a:gdLst/>
              <a:ahLst/>
              <a:cxnLst/>
              <a:rect l="l" t="t" r="r" b="b"/>
              <a:pathLst>
                <a:path w="2277278" h="2343705">
                  <a:moveTo>
                    <a:pt x="0" y="0"/>
                  </a:moveTo>
                  <a:lnTo>
                    <a:pt x="2277279" y="0"/>
                  </a:lnTo>
                  <a:lnTo>
                    <a:pt x="2277279" y="2343705"/>
                  </a:lnTo>
                  <a:lnTo>
                    <a:pt x="0" y="234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91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4" name="Freeform 34"/>
          <p:cNvSpPr/>
          <p:nvPr/>
        </p:nvSpPr>
        <p:spPr>
          <a:xfrm>
            <a:off x="3486347" y="2840728"/>
            <a:ext cx="4155220" cy="7419757"/>
          </a:xfrm>
          <a:custGeom>
            <a:avLst/>
            <a:gdLst/>
            <a:ahLst/>
            <a:cxnLst/>
            <a:rect l="l" t="t" r="r" b="b"/>
            <a:pathLst>
              <a:path w="4155220" h="7419757">
                <a:moveTo>
                  <a:pt x="0" y="0"/>
                </a:moveTo>
                <a:lnTo>
                  <a:pt x="4155219" y="0"/>
                </a:lnTo>
                <a:lnTo>
                  <a:pt x="4155219" y="7419757"/>
                </a:lnTo>
                <a:lnTo>
                  <a:pt x="0" y="74197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29" r="-657" b="-11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AutoShape 35"/>
          <p:cNvSpPr/>
          <p:nvPr/>
        </p:nvSpPr>
        <p:spPr>
          <a:xfrm>
            <a:off x="7641567" y="2867243"/>
            <a:ext cx="1026110" cy="1891412"/>
          </a:xfrm>
          <a:prstGeom prst="line">
            <a:avLst/>
          </a:prstGeom>
          <a:ln w="19050" cap="flat">
            <a:solidFill>
              <a:srgbClr val="3E3E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6" name="AutoShape 36"/>
          <p:cNvSpPr/>
          <p:nvPr/>
        </p:nvSpPr>
        <p:spPr>
          <a:xfrm flipV="1">
            <a:off x="7641567" y="6200543"/>
            <a:ext cx="1026110" cy="4059941"/>
          </a:xfrm>
          <a:prstGeom prst="line">
            <a:avLst/>
          </a:prstGeom>
          <a:ln w="19050" cap="flat">
            <a:solidFill>
              <a:srgbClr val="3E3E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7425582" y="2555613"/>
            <a:ext cx="538172" cy="538172"/>
          </a:xfrm>
          <a:custGeom>
            <a:avLst/>
            <a:gdLst/>
            <a:ahLst/>
            <a:cxnLst/>
            <a:rect l="l" t="t" r="r" b="b"/>
            <a:pathLst>
              <a:path w="538172" h="538172">
                <a:moveTo>
                  <a:pt x="0" y="0"/>
                </a:moveTo>
                <a:lnTo>
                  <a:pt x="538172" y="0"/>
                </a:lnTo>
                <a:lnTo>
                  <a:pt x="538172" y="538172"/>
                </a:lnTo>
                <a:lnTo>
                  <a:pt x="0" y="538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1028700" y="1262204"/>
            <a:ext cx="13459397" cy="102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 spc="-385">
                <a:solidFill>
                  <a:srgbClr val="2013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Software and firmware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8700" y="2257857"/>
            <a:ext cx="8115300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 spc="273">
                <a:solidFill>
                  <a:srgbClr val="A6A6A6"/>
                </a:solidFill>
                <a:latin typeface="TT Norms Bold"/>
                <a:ea typeface="TT Norms Bold"/>
                <a:cs typeface="TT Norms Bold"/>
                <a:sym typeface="TT Norms Bold"/>
              </a:rPr>
              <a:t>SYNCHRONIZED MULTI-CAGE CONTROL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987207" y="9420192"/>
            <a:ext cx="325542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TT Fors"/>
                <a:ea typeface="TT Fors"/>
                <a:cs typeface="TT Fors"/>
                <a:sym typeface="TT Fors"/>
              </a:rPr>
              <a:t>https://open-beatbox.github.io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720568" y="2523922"/>
            <a:ext cx="2022391" cy="34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Open-BeatBox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8986759" y="7301885"/>
            <a:ext cx="6894936" cy="1432297"/>
            <a:chOff x="0" y="0"/>
            <a:chExt cx="9193249" cy="1909729"/>
          </a:xfrm>
        </p:grpSpPr>
        <p:sp>
          <p:nvSpPr>
            <p:cNvPr id="44" name="TextBox 44"/>
            <p:cNvSpPr txBox="1"/>
            <p:nvPr/>
          </p:nvSpPr>
          <p:spPr>
            <a:xfrm>
              <a:off x="707955" y="730957"/>
              <a:ext cx="8485293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</a:pPr>
              <a:r>
                <a:rPr lang="en-US" sz="2599" spc="-25" dirty="0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Real-time sensor/actuator status.</a:t>
              </a:r>
            </a:p>
            <a:p>
              <a:pPr marL="0" lvl="0" indent="0"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spc="-25" dirty="0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Live task stage and l</a:t>
              </a:r>
              <a:r>
                <a:rPr lang="en-US" sz="2599" u="none" strike="noStrike" spc="-25" dirty="0">
                  <a:solidFill>
                    <a:srgbClr val="2E2E2E"/>
                  </a:solidFill>
                  <a:latin typeface="TT Fors"/>
                  <a:ea typeface="TT Fors"/>
                  <a:cs typeface="TT Fors"/>
                  <a:sym typeface="TT Fors"/>
                </a:rPr>
                <a:t>ogging at a glance.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4550813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Controller GUI</a:t>
              </a:r>
            </a:p>
          </p:txBody>
        </p:sp>
      </p:grpSp>
      <p:sp>
        <p:nvSpPr>
          <p:cNvPr id="46" name="Freeform 46"/>
          <p:cNvSpPr/>
          <p:nvPr/>
        </p:nvSpPr>
        <p:spPr>
          <a:xfrm>
            <a:off x="8986759" y="7935808"/>
            <a:ext cx="316157" cy="316157"/>
          </a:xfrm>
          <a:custGeom>
            <a:avLst/>
            <a:gdLst/>
            <a:ahLst/>
            <a:cxnLst/>
            <a:rect l="l" t="t" r="r" b="b"/>
            <a:pathLst>
              <a:path w="316157" h="316157">
                <a:moveTo>
                  <a:pt x="0" y="0"/>
                </a:moveTo>
                <a:lnTo>
                  <a:pt x="316157" y="0"/>
                </a:lnTo>
                <a:lnTo>
                  <a:pt x="316157" y="316157"/>
                </a:lnTo>
                <a:lnTo>
                  <a:pt x="0" y="3161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7"/>
          <p:cNvSpPr/>
          <p:nvPr/>
        </p:nvSpPr>
        <p:spPr>
          <a:xfrm>
            <a:off x="8986759" y="8411651"/>
            <a:ext cx="316157" cy="316157"/>
          </a:xfrm>
          <a:custGeom>
            <a:avLst/>
            <a:gdLst/>
            <a:ahLst/>
            <a:cxnLst/>
            <a:rect l="l" t="t" r="r" b="b"/>
            <a:pathLst>
              <a:path w="316157" h="316157">
                <a:moveTo>
                  <a:pt x="0" y="0"/>
                </a:moveTo>
                <a:lnTo>
                  <a:pt x="316157" y="0"/>
                </a:lnTo>
                <a:lnTo>
                  <a:pt x="316157" y="316157"/>
                </a:lnTo>
                <a:lnTo>
                  <a:pt x="0" y="3161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AutoShape 35">
            <a:extLst>
              <a:ext uri="{FF2B5EF4-FFF2-40B4-BE49-F238E27FC236}">
                <a16:creationId xmlns:a16="http://schemas.microsoft.com/office/drawing/2014/main" id="{3270A1B6-71A3-82DB-C767-C1CD975E766B}"/>
              </a:ext>
            </a:extLst>
          </p:cNvPr>
          <p:cNvSpPr/>
          <p:nvPr/>
        </p:nvSpPr>
        <p:spPr>
          <a:xfrm>
            <a:off x="3198552" y="4694360"/>
            <a:ext cx="8674" cy="3557605"/>
          </a:xfrm>
          <a:prstGeom prst="line">
            <a:avLst/>
          </a:prstGeom>
          <a:ln w="19050" cap="flat">
            <a:solidFill>
              <a:srgbClr val="3E3E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" name="TextBox 44">
            <a:extLst>
              <a:ext uri="{FF2B5EF4-FFF2-40B4-BE49-F238E27FC236}">
                <a16:creationId xmlns:a16="http://schemas.microsoft.com/office/drawing/2014/main" id="{6D1C1462-E38D-85D8-CA37-39E6B057BB4C}"/>
              </a:ext>
            </a:extLst>
          </p:cNvPr>
          <p:cNvSpPr txBox="1"/>
          <p:nvPr/>
        </p:nvSpPr>
        <p:spPr>
          <a:xfrm>
            <a:off x="778430" y="5152190"/>
            <a:ext cx="2187478" cy="3216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spc="-25" dirty="0">
                <a:solidFill>
                  <a:srgbClr val="2E2E2E"/>
                </a:solidFill>
                <a:latin typeface="TT Fors"/>
                <a:ea typeface="TT Fors"/>
                <a:cs typeface="TT Fors"/>
                <a:sym typeface="TT Fors"/>
              </a:rPr>
              <a:t>Individual sensor and actuators testing for improved experimental reliability</a:t>
            </a:r>
            <a:endParaRPr lang="en-US" sz="2599" u="none" strike="noStrike" spc="-25" dirty="0">
              <a:solidFill>
                <a:srgbClr val="2E2E2E"/>
              </a:solidFill>
              <a:latin typeface="TT Fors"/>
              <a:ea typeface="TT Fors"/>
              <a:cs typeface="TT Fors"/>
              <a:sym typeface="TT For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1349</Words>
  <Application>Microsoft Office PowerPoint</Application>
  <PresentationFormat>Personnalisé</PresentationFormat>
  <Paragraphs>307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32" baseType="lpstr">
      <vt:lpstr>Questrial</vt:lpstr>
      <vt:lpstr>Arial</vt:lpstr>
      <vt:lpstr>Hagrid Text Bold</vt:lpstr>
      <vt:lpstr>TT Norms</vt:lpstr>
      <vt:lpstr>TT Fors</vt:lpstr>
      <vt:lpstr>TT Hoves</vt:lpstr>
      <vt:lpstr>Canva Sans</vt:lpstr>
      <vt:lpstr>Calibri</vt:lpstr>
      <vt:lpstr>Proxima Nova Bold</vt:lpstr>
      <vt:lpstr>TT Norms Bold</vt:lpstr>
      <vt:lpstr>Canva Sans Bold</vt:lpstr>
      <vt:lpstr>TT Hoves Bold</vt:lpstr>
      <vt:lpstr>TT Fors Bold</vt:lpstr>
      <vt:lpstr>Proxima Nova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BeatBox-log-presentation_byLizbethMG</dc:title>
  <cp:lastModifiedBy>Lizbeth Mondragon</cp:lastModifiedBy>
  <cp:revision>6</cp:revision>
  <dcterms:created xsi:type="dcterms:W3CDTF">2006-08-16T00:00:00Z</dcterms:created>
  <dcterms:modified xsi:type="dcterms:W3CDTF">2026-02-04T12:52:48Z</dcterms:modified>
  <dc:identifier>DAHAKtMULzI</dc:identifier>
</cp:coreProperties>
</file>